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67" r:id="rId18"/>
    <p:sldId id="273" r:id="rId19"/>
    <p:sldId id="274" r:id="rId20"/>
    <p:sldId id="276" r:id="rId21"/>
    <p:sldId id="277" r:id="rId22"/>
    <p:sldId id="278" r:id="rId23"/>
    <p:sldId id="279"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709" autoAdjust="0"/>
  </p:normalViewPr>
  <p:slideViewPr>
    <p:cSldViewPr>
      <p:cViewPr>
        <p:scale>
          <a:sx n="75" d="100"/>
          <a:sy n="75" d="100"/>
        </p:scale>
        <p:origin x="-366" y="12"/>
      </p:cViewPr>
      <p:guideLst>
        <p:guide orient="horz" pos="2160"/>
        <p:guide pos="2880"/>
      </p:guideLst>
    </p:cSldViewPr>
  </p:slideViewPr>
  <p:outlineViewPr>
    <p:cViewPr>
      <p:scale>
        <a:sx n="33" d="100"/>
        <a:sy n="33" d="100"/>
      </p:scale>
      <p:origin x="48" y="1667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60000"/>
                <a:lumOff val="4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MICROCONTROLLERS</a:t>
            </a:r>
            <a:endParaRPr lang="en-US" dirty="0"/>
          </a:p>
        </p:txBody>
      </p:sp>
      <p:sp>
        <p:nvSpPr>
          <p:cNvPr id="3" name="Subtitle 2"/>
          <p:cNvSpPr>
            <a:spLocks noGrp="1"/>
          </p:cNvSpPr>
          <p:nvPr>
            <p:ph type="subTitle" idx="1"/>
          </p:nvPr>
        </p:nvSpPr>
        <p:spPr/>
        <p:txBody>
          <a:bodyPr/>
          <a:lstStyle/>
          <a:p>
            <a:r>
              <a:rPr lang="en-US" dirty="0" smtClean="0"/>
              <a:t>MODULE 2</a:t>
            </a:r>
          </a:p>
          <a:p>
            <a:r>
              <a:rPr lang="en-US" dirty="0" smtClean="0"/>
              <a:t>Programming, Controlling and Monitoring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Circuit Components</a:t>
            </a:r>
            <a:endParaRPr lang="en-US"/>
          </a:p>
        </p:txBody>
      </p:sp>
      <p:sp>
        <p:nvSpPr>
          <p:cNvPr id="6" name="Content Placeholder 5"/>
          <p:cNvSpPr>
            <a:spLocks noGrp="1"/>
          </p:cNvSpPr>
          <p:nvPr>
            <p:ph idx="1"/>
          </p:nvPr>
        </p:nvSpPr>
        <p:spPr/>
        <p:txBody>
          <a:bodyPr>
            <a:normAutofit fontScale="92500" lnSpcReduction="10000"/>
          </a:bodyPr>
          <a:lstStyle/>
          <a:p>
            <a:r>
              <a:rPr lang="en-US" dirty="0" smtClean="0"/>
              <a:t>An LED must be connected with a resistor in series with it to limit current flowing through its terminals.</a:t>
            </a:r>
          </a:p>
          <a:p>
            <a:r>
              <a:rPr lang="en-US" b="1" dirty="0" smtClean="0"/>
              <a:t>Resistor: </a:t>
            </a:r>
            <a:r>
              <a:rPr lang="en-US" dirty="0" smtClean="0"/>
              <a:t>A resistor is a component that ‘resists’ the flow of electricity or current. </a:t>
            </a:r>
          </a:p>
          <a:p>
            <a:r>
              <a:rPr lang="en-US" dirty="0" smtClean="0"/>
              <a:t>Each resistor has a value that informs how strongly it resists current flow. The resistance value is given in ohms.</a:t>
            </a:r>
          </a:p>
          <a:p>
            <a:r>
              <a:rPr lang="en-US" dirty="0" smtClean="0"/>
              <a:t>The colored stripes help you determine the value of the resistor.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Resistor</a:t>
            </a:r>
            <a:endParaRPr lang="en-US" dirty="0"/>
          </a:p>
        </p:txBody>
      </p:sp>
      <p:pic>
        <p:nvPicPr>
          <p:cNvPr id="6" name="Content Placeholder 5" descr="res.bmp"/>
          <p:cNvPicPr>
            <a:picLocks noGrp="1" noChangeAspect="1"/>
          </p:cNvPicPr>
          <p:nvPr>
            <p:ph idx="1"/>
          </p:nvPr>
        </p:nvPicPr>
        <p:blipFill>
          <a:blip r:embed="rId2"/>
          <a:stretch>
            <a:fillRect/>
          </a:stretch>
        </p:blipFill>
        <p:spPr>
          <a:xfrm>
            <a:off x="2133600" y="2034381"/>
            <a:ext cx="4876800" cy="36576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Resistor bands and circuit symbol</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563222" y="1828801"/>
            <a:ext cx="4057093" cy="2743199"/>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5257800" y="4800600"/>
            <a:ext cx="3385226" cy="1657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Resistor color codes</a:t>
            </a:r>
            <a:endParaRPr lang="en-US" dirty="0"/>
          </a:p>
        </p:txBody>
      </p:sp>
      <p:graphicFrame>
        <p:nvGraphicFramePr>
          <p:cNvPr id="4" name="Content Placeholder 3"/>
          <p:cNvGraphicFramePr>
            <a:graphicFrameLocks noGrp="1"/>
          </p:cNvGraphicFramePr>
          <p:nvPr>
            <p:ph idx="1"/>
          </p:nvPr>
        </p:nvGraphicFramePr>
        <p:xfrm>
          <a:off x="457200" y="1600200"/>
          <a:ext cx="8229600" cy="4079240"/>
        </p:xfrm>
        <a:graphic>
          <a:graphicData uri="http://schemas.openxmlformats.org/drawingml/2006/table">
            <a:tbl>
              <a:tblPr firstRow="1" bandRow="1">
                <a:tableStyleId>{00A15C55-8517-42AA-B614-E9B94910E393}</a:tableStyleId>
              </a:tblPr>
              <a:tblGrid>
                <a:gridCol w="4114800"/>
                <a:gridCol w="4114800"/>
              </a:tblGrid>
              <a:tr h="370840">
                <a:tc>
                  <a:txBody>
                    <a:bodyPr/>
                    <a:lstStyle/>
                    <a:p>
                      <a:pPr algn="ctr"/>
                      <a:r>
                        <a:rPr lang="en-US" sz="1800" kern="1200" baseline="0" dirty="0" smtClean="0"/>
                        <a:t>Digit</a:t>
                      </a:r>
                      <a:endParaRPr lang="en-US" dirty="0"/>
                    </a:p>
                  </a:txBody>
                  <a:tcPr anchor="b"/>
                </a:tc>
                <a:tc>
                  <a:txBody>
                    <a:bodyPr/>
                    <a:lstStyle/>
                    <a:p>
                      <a:pPr algn="ctr"/>
                      <a:r>
                        <a:rPr lang="en-US" sz="1800" kern="1200" baseline="0" dirty="0" smtClean="0"/>
                        <a:t>Color</a:t>
                      </a:r>
                      <a:endParaRPr lang="en-US" dirty="0"/>
                    </a:p>
                  </a:txBody>
                  <a:tcPr/>
                </a:tc>
              </a:tr>
              <a:tr h="370840">
                <a:tc>
                  <a:txBody>
                    <a:bodyPr/>
                    <a:lstStyle/>
                    <a:p>
                      <a:pPr algn="ctr"/>
                      <a:r>
                        <a:rPr lang="en-US" sz="1800" kern="1200" baseline="0" dirty="0" smtClean="0"/>
                        <a:t>0 </a:t>
                      </a:r>
                      <a:endParaRPr lang="en-US" dirty="0"/>
                    </a:p>
                  </a:txBody>
                  <a:tcPr anchor="b"/>
                </a:tc>
                <a:tc>
                  <a:txBody>
                    <a:bodyPr/>
                    <a:lstStyle/>
                    <a:p>
                      <a:pPr algn="ctr"/>
                      <a:r>
                        <a:rPr lang="en-US" sz="1800" b="1" kern="1200" baseline="0" dirty="0" smtClean="0">
                          <a:solidFill>
                            <a:schemeClr val="dk1"/>
                          </a:solidFill>
                          <a:latin typeface="+mn-lt"/>
                          <a:ea typeface="+mn-ea"/>
                          <a:cs typeface="+mn-cs"/>
                        </a:rPr>
                        <a:t> Black</a:t>
                      </a:r>
                      <a:endParaRPr lang="en-US" b="1" dirty="0"/>
                    </a:p>
                  </a:txBody>
                  <a:tcPr/>
                </a:tc>
              </a:tr>
              <a:tr h="370840">
                <a:tc>
                  <a:txBody>
                    <a:bodyPr/>
                    <a:lstStyle/>
                    <a:p>
                      <a:pPr algn="ctr"/>
                      <a:r>
                        <a:rPr lang="en-US" b="1" dirty="0" smtClean="0">
                          <a:solidFill>
                            <a:srgbClr val="C00000"/>
                          </a:solidFill>
                        </a:rPr>
                        <a:t>1</a:t>
                      </a:r>
                      <a:endParaRPr lang="en-US" b="1" dirty="0">
                        <a:solidFill>
                          <a:srgbClr val="C00000"/>
                        </a:solidFill>
                      </a:endParaRPr>
                    </a:p>
                  </a:txBody>
                  <a:tcPr anchor="b"/>
                </a:tc>
                <a:tc>
                  <a:txBody>
                    <a:bodyPr/>
                    <a:lstStyle/>
                    <a:p>
                      <a:pPr algn="ctr"/>
                      <a:r>
                        <a:rPr lang="en-US" b="1" dirty="0" smtClean="0">
                          <a:solidFill>
                            <a:srgbClr val="C00000"/>
                          </a:solidFill>
                        </a:rPr>
                        <a:t>Brown</a:t>
                      </a:r>
                      <a:endParaRPr lang="en-US" b="1" dirty="0">
                        <a:solidFill>
                          <a:srgbClr val="C00000"/>
                        </a:solidFill>
                      </a:endParaRPr>
                    </a:p>
                  </a:txBody>
                  <a:tcPr/>
                </a:tc>
              </a:tr>
              <a:tr h="370840">
                <a:tc>
                  <a:txBody>
                    <a:bodyPr/>
                    <a:lstStyle/>
                    <a:p>
                      <a:pPr algn="ctr"/>
                      <a:r>
                        <a:rPr lang="en-US" b="1" dirty="0" smtClean="0">
                          <a:solidFill>
                            <a:srgbClr val="FF0000"/>
                          </a:solidFill>
                        </a:rPr>
                        <a:t>2</a:t>
                      </a:r>
                      <a:endParaRPr lang="en-US" b="1" dirty="0">
                        <a:solidFill>
                          <a:srgbClr val="FF0000"/>
                        </a:solidFill>
                      </a:endParaRPr>
                    </a:p>
                  </a:txBody>
                  <a:tcPr anchor="b"/>
                </a:tc>
                <a:tc>
                  <a:txBody>
                    <a:bodyPr/>
                    <a:lstStyle/>
                    <a:p>
                      <a:pPr algn="ctr"/>
                      <a:r>
                        <a:rPr lang="en-US" b="1" dirty="0" smtClean="0">
                          <a:solidFill>
                            <a:srgbClr val="FF0000"/>
                          </a:solidFill>
                        </a:rPr>
                        <a:t>Red</a:t>
                      </a:r>
                      <a:endParaRPr lang="en-US" b="1" dirty="0">
                        <a:solidFill>
                          <a:srgbClr val="FF0000"/>
                        </a:solidFill>
                      </a:endParaRPr>
                    </a:p>
                  </a:txBody>
                  <a:tcPr/>
                </a:tc>
              </a:tr>
              <a:tr h="370840">
                <a:tc>
                  <a:txBody>
                    <a:bodyPr/>
                    <a:lstStyle/>
                    <a:p>
                      <a:pPr algn="ctr"/>
                      <a:r>
                        <a:rPr lang="en-US" b="1" dirty="0" smtClean="0">
                          <a:solidFill>
                            <a:schemeClr val="accent6"/>
                          </a:solidFill>
                        </a:rPr>
                        <a:t>3</a:t>
                      </a:r>
                      <a:endParaRPr lang="en-US" b="1" dirty="0">
                        <a:solidFill>
                          <a:schemeClr val="accent6"/>
                        </a:solidFill>
                      </a:endParaRPr>
                    </a:p>
                  </a:txBody>
                  <a:tcPr anchor="b"/>
                </a:tc>
                <a:tc>
                  <a:txBody>
                    <a:bodyPr/>
                    <a:lstStyle/>
                    <a:p>
                      <a:pPr algn="ctr"/>
                      <a:r>
                        <a:rPr lang="en-US" b="1" dirty="0" smtClean="0">
                          <a:solidFill>
                            <a:schemeClr val="accent6"/>
                          </a:solidFill>
                        </a:rPr>
                        <a:t>Orange</a:t>
                      </a:r>
                      <a:endParaRPr lang="en-US" b="1" dirty="0">
                        <a:solidFill>
                          <a:schemeClr val="accent6"/>
                        </a:solidFill>
                      </a:endParaRPr>
                    </a:p>
                  </a:txBody>
                  <a:tcPr/>
                </a:tc>
              </a:tr>
              <a:tr h="370840">
                <a:tc>
                  <a:txBody>
                    <a:bodyPr/>
                    <a:lstStyle/>
                    <a:p>
                      <a:pPr algn="ctr"/>
                      <a:r>
                        <a:rPr lang="en-US" b="1" dirty="0" smtClean="0">
                          <a:solidFill>
                            <a:srgbClr val="FFFF00"/>
                          </a:solidFill>
                        </a:rPr>
                        <a:t>4</a:t>
                      </a:r>
                      <a:endParaRPr lang="en-US" b="1" dirty="0">
                        <a:solidFill>
                          <a:srgbClr val="FFFF00"/>
                        </a:solidFill>
                      </a:endParaRPr>
                    </a:p>
                  </a:txBody>
                  <a:tcPr anchor="b"/>
                </a:tc>
                <a:tc>
                  <a:txBody>
                    <a:bodyPr/>
                    <a:lstStyle/>
                    <a:p>
                      <a:pPr algn="ctr"/>
                      <a:r>
                        <a:rPr lang="en-US" b="1" dirty="0" smtClean="0">
                          <a:solidFill>
                            <a:srgbClr val="FFFF00"/>
                          </a:solidFill>
                        </a:rPr>
                        <a:t>Yellow</a:t>
                      </a:r>
                      <a:endParaRPr lang="en-US" b="1" dirty="0">
                        <a:solidFill>
                          <a:srgbClr val="FFFF00"/>
                        </a:solidFill>
                      </a:endParaRPr>
                    </a:p>
                  </a:txBody>
                  <a:tcPr/>
                </a:tc>
              </a:tr>
              <a:tr h="370840">
                <a:tc>
                  <a:txBody>
                    <a:bodyPr/>
                    <a:lstStyle/>
                    <a:p>
                      <a:pPr algn="ctr"/>
                      <a:r>
                        <a:rPr lang="en-US" b="1" dirty="0" smtClean="0">
                          <a:solidFill>
                            <a:srgbClr val="00B050"/>
                          </a:solidFill>
                        </a:rPr>
                        <a:t>5</a:t>
                      </a:r>
                      <a:endParaRPr lang="en-US" b="1" dirty="0">
                        <a:solidFill>
                          <a:srgbClr val="00B050"/>
                        </a:solidFill>
                      </a:endParaRPr>
                    </a:p>
                  </a:txBody>
                  <a:tcPr anchor="b"/>
                </a:tc>
                <a:tc>
                  <a:txBody>
                    <a:bodyPr/>
                    <a:lstStyle/>
                    <a:p>
                      <a:pPr algn="ctr"/>
                      <a:r>
                        <a:rPr lang="en-US" b="1" dirty="0" smtClean="0">
                          <a:solidFill>
                            <a:srgbClr val="00B050"/>
                          </a:solidFill>
                        </a:rPr>
                        <a:t>Green</a:t>
                      </a:r>
                      <a:endParaRPr lang="en-US" b="1" dirty="0">
                        <a:solidFill>
                          <a:srgbClr val="00B050"/>
                        </a:solidFill>
                      </a:endParaRPr>
                    </a:p>
                  </a:txBody>
                  <a:tcPr/>
                </a:tc>
              </a:tr>
              <a:tr h="370840">
                <a:tc>
                  <a:txBody>
                    <a:bodyPr/>
                    <a:lstStyle/>
                    <a:p>
                      <a:pPr algn="ctr"/>
                      <a:r>
                        <a:rPr lang="en-US" b="1" dirty="0" smtClean="0">
                          <a:solidFill>
                            <a:srgbClr val="00B0F0"/>
                          </a:solidFill>
                        </a:rPr>
                        <a:t>6</a:t>
                      </a:r>
                      <a:endParaRPr lang="en-US" b="1" dirty="0">
                        <a:solidFill>
                          <a:srgbClr val="00B0F0"/>
                        </a:solidFill>
                      </a:endParaRPr>
                    </a:p>
                  </a:txBody>
                  <a:tcPr anchor="b"/>
                </a:tc>
                <a:tc>
                  <a:txBody>
                    <a:bodyPr/>
                    <a:lstStyle/>
                    <a:p>
                      <a:pPr algn="ctr"/>
                      <a:r>
                        <a:rPr lang="en-US" b="1" dirty="0" smtClean="0">
                          <a:solidFill>
                            <a:srgbClr val="00B0F0"/>
                          </a:solidFill>
                        </a:rPr>
                        <a:t>Blue</a:t>
                      </a:r>
                      <a:endParaRPr lang="en-US" b="1" dirty="0">
                        <a:solidFill>
                          <a:srgbClr val="00B0F0"/>
                        </a:solidFill>
                      </a:endParaRPr>
                    </a:p>
                  </a:txBody>
                  <a:tcPr/>
                </a:tc>
              </a:tr>
              <a:tr h="370840">
                <a:tc>
                  <a:txBody>
                    <a:bodyPr/>
                    <a:lstStyle/>
                    <a:p>
                      <a:pPr algn="ctr"/>
                      <a:r>
                        <a:rPr lang="en-US" b="1" dirty="0" smtClean="0">
                          <a:solidFill>
                            <a:srgbClr val="7030A0"/>
                          </a:solidFill>
                        </a:rPr>
                        <a:t>7</a:t>
                      </a:r>
                      <a:endParaRPr lang="en-US" b="1" dirty="0">
                        <a:solidFill>
                          <a:srgbClr val="7030A0"/>
                        </a:solidFill>
                      </a:endParaRPr>
                    </a:p>
                  </a:txBody>
                  <a:tcPr anchor="b"/>
                </a:tc>
                <a:tc>
                  <a:txBody>
                    <a:bodyPr/>
                    <a:lstStyle/>
                    <a:p>
                      <a:pPr algn="ctr"/>
                      <a:r>
                        <a:rPr lang="en-US" b="1" dirty="0" smtClean="0">
                          <a:solidFill>
                            <a:srgbClr val="7030A0"/>
                          </a:solidFill>
                        </a:rPr>
                        <a:t>Violet</a:t>
                      </a:r>
                      <a:endParaRPr lang="en-US" b="1" dirty="0">
                        <a:solidFill>
                          <a:srgbClr val="7030A0"/>
                        </a:solidFill>
                      </a:endParaRPr>
                    </a:p>
                  </a:txBody>
                  <a:tcPr/>
                </a:tc>
              </a:tr>
              <a:tr h="370840">
                <a:tc>
                  <a:txBody>
                    <a:bodyPr/>
                    <a:lstStyle/>
                    <a:p>
                      <a:pPr algn="ctr"/>
                      <a:r>
                        <a:rPr lang="en-US" b="1" dirty="0" smtClean="0">
                          <a:solidFill>
                            <a:schemeClr val="bg1">
                              <a:lumMod val="50000"/>
                            </a:schemeClr>
                          </a:solidFill>
                        </a:rPr>
                        <a:t>8</a:t>
                      </a:r>
                      <a:endParaRPr lang="en-US" b="1" dirty="0">
                        <a:solidFill>
                          <a:schemeClr val="bg1">
                            <a:lumMod val="50000"/>
                          </a:schemeClr>
                        </a:solidFill>
                      </a:endParaRPr>
                    </a:p>
                  </a:txBody>
                  <a:tcPr anchor="b"/>
                </a:tc>
                <a:tc>
                  <a:txBody>
                    <a:bodyPr/>
                    <a:lstStyle/>
                    <a:p>
                      <a:pPr algn="ctr"/>
                      <a:r>
                        <a:rPr lang="en-US" b="1" dirty="0" smtClean="0">
                          <a:solidFill>
                            <a:schemeClr val="bg1">
                              <a:lumMod val="50000"/>
                            </a:schemeClr>
                          </a:solidFill>
                        </a:rPr>
                        <a:t>Grey</a:t>
                      </a:r>
                      <a:endParaRPr lang="en-US" b="1" dirty="0">
                        <a:solidFill>
                          <a:schemeClr val="bg1">
                            <a:lumMod val="50000"/>
                          </a:schemeClr>
                        </a:solidFill>
                      </a:endParaRPr>
                    </a:p>
                  </a:txBody>
                  <a:tcPr/>
                </a:tc>
              </a:tr>
              <a:tr h="370840">
                <a:tc>
                  <a:txBody>
                    <a:bodyPr/>
                    <a:lstStyle/>
                    <a:p>
                      <a:pPr algn="ctr"/>
                      <a:r>
                        <a:rPr lang="en-US" b="1" dirty="0" smtClean="0">
                          <a:solidFill>
                            <a:schemeClr val="bg1"/>
                          </a:solidFill>
                        </a:rPr>
                        <a:t>9</a:t>
                      </a:r>
                      <a:endParaRPr lang="en-US" b="1" dirty="0">
                        <a:solidFill>
                          <a:schemeClr val="bg1"/>
                        </a:solidFill>
                      </a:endParaRPr>
                    </a:p>
                  </a:txBody>
                  <a:tcPr anchor="b">
                    <a:solidFill>
                      <a:schemeClr val="tx1">
                        <a:lumMod val="65000"/>
                        <a:lumOff val="35000"/>
                      </a:schemeClr>
                    </a:solidFill>
                  </a:tcPr>
                </a:tc>
                <a:tc>
                  <a:txBody>
                    <a:bodyPr/>
                    <a:lstStyle/>
                    <a:p>
                      <a:pPr algn="ctr"/>
                      <a:r>
                        <a:rPr lang="en-US" b="1" dirty="0" smtClean="0">
                          <a:solidFill>
                            <a:schemeClr val="bg1"/>
                          </a:solidFill>
                        </a:rPr>
                        <a:t>White</a:t>
                      </a:r>
                      <a:endParaRPr lang="en-US" b="1" dirty="0">
                        <a:solidFill>
                          <a:schemeClr val="bg1"/>
                        </a:solidFill>
                      </a:endParaRPr>
                    </a:p>
                  </a:txBody>
                  <a:tcPr>
                    <a:solidFill>
                      <a:schemeClr val="tx1">
                        <a:lumMod val="65000"/>
                        <a:lumOff val="35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Resistor color codes.</a:t>
            </a:r>
            <a:endParaRPr lang="en-US" dirty="0"/>
          </a:p>
        </p:txBody>
      </p:sp>
      <p:sp>
        <p:nvSpPr>
          <p:cNvPr id="3" name="Content Placeholder 2"/>
          <p:cNvSpPr>
            <a:spLocks noGrp="1"/>
          </p:cNvSpPr>
          <p:nvPr>
            <p:ph idx="1"/>
          </p:nvPr>
        </p:nvSpPr>
        <p:spPr/>
        <p:txBody>
          <a:bodyPr/>
          <a:lstStyle/>
          <a:p>
            <a:r>
              <a:rPr lang="en-US" dirty="0" smtClean="0"/>
              <a:t>Remember this:</a:t>
            </a:r>
          </a:p>
          <a:p>
            <a:endParaRPr lang="en-US" dirty="0" smtClean="0"/>
          </a:p>
          <a:p>
            <a:r>
              <a:rPr lang="en-US" b="1" u="sng" dirty="0" smtClean="0">
                <a:solidFill>
                  <a:srgbClr val="FF0000"/>
                </a:solidFill>
              </a:rPr>
              <a:t>BBROY</a:t>
            </a:r>
            <a:r>
              <a:rPr lang="en-US" b="1" u="sng" dirty="0" smtClean="0"/>
              <a:t> </a:t>
            </a:r>
            <a:r>
              <a:rPr lang="en-US" dirty="0" smtClean="0"/>
              <a:t>OF </a:t>
            </a:r>
            <a:r>
              <a:rPr lang="en-US" b="1" u="sng" dirty="0" smtClean="0">
                <a:solidFill>
                  <a:srgbClr val="FF0000"/>
                </a:solidFill>
              </a:rPr>
              <a:t>G</a:t>
            </a:r>
            <a:r>
              <a:rPr lang="en-US" dirty="0" smtClean="0"/>
              <a:t>REAT </a:t>
            </a:r>
            <a:r>
              <a:rPr lang="en-US" b="1" u="sng" dirty="0" smtClean="0">
                <a:solidFill>
                  <a:srgbClr val="FF0000"/>
                </a:solidFill>
              </a:rPr>
              <a:t>B</a:t>
            </a:r>
            <a:r>
              <a:rPr lang="en-US" dirty="0" smtClean="0"/>
              <a:t>RITAIN HAD A </a:t>
            </a:r>
            <a:r>
              <a:rPr lang="en-US" b="1" u="sng" dirty="0" smtClean="0">
                <a:solidFill>
                  <a:srgbClr val="FF0000"/>
                </a:solidFill>
              </a:rPr>
              <a:t>V</a:t>
            </a:r>
            <a:r>
              <a:rPr lang="en-US" dirty="0" smtClean="0"/>
              <a:t>ERY </a:t>
            </a:r>
            <a:r>
              <a:rPr lang="en-US" b="1" u="sng" dirty="0" smtClean="0">
                <a:solidFill>
                  <a:srgbClr val="FF0000"/>
                </a:solidFill>
              </a:rPr>
              <a:t>G</a:t>
            </a:r>
            <a:r>
              <a:rPr lang="en-US" dirty="0" smtClean="0"/>
              <a:t>OOD </a:t>
            </a:r>
            <a:r>
              <a:rPr lang="en-US" b="1" u="sng" dirty="0" smtClean="0">
                <a:solidFill>
                  <a:srgbClr val="FF0000"/>
                </a:solidFill>
              </a:rPr>
              <a:t>W</a:t>
            </a:r>
            <a:r>
              <a:rPr lang="en-US" dirty="0" smtClean="0"/>
              <a:t>IFE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In the resistor, the first and second color  stripes represent the first and second digits. </a:t>
            </a:r>
          </a:p>
          <a:p>
            <a:r>
              <a:rPr lang="en-US" dirty="0" smtClean="0"/>
              <a:t>The third color stripe represents the number of following zeros.</a:t>
            </a:r>
          </a:p>
          <a:p>
            <a:r>
              <a:rPr lang="en-US" dirty="0" smtClean="0"/>
              <a:t>There may be a fourth color stripe that indicates the resistor’s tolerance. The tolerance tells you how far off the part’s true resistance might be from the labeled resistance. </a:t>
            </a:r>
          </a:p>
          <a:p>
            <a:r>
              <a:rPr lang="en-US" dirty="0" smtClean="0"/>
              <a:t>     Tolerance is measured in percent, and it could be gold (5%), silver (10%) or no stripe (20%).</a:t>
            </a:r>
          </a:p>
          <a:p>
            <a:endParaRPr lang="en-US"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 </a:t>
            </a:r>
            <a:endParaRPr lang="en-US" dirty="0"/>
          </a:p>
        </p:txBody>
      </p:sp>
      <p:pic>
        <p:nvPicPr>
          <p:cNvPr id="1026" name="Picture 2"/>
          <p:cNvPicPr>
            <a:picLocks noGrp="1" noChangeAspect="1" noChangeArrowheads="1"/>
          </p:cNvPicPr>
          <p:nvPr>
            <p:ph sz="half" idx="1"/>
          </p:nvPr>
        </p:nvPicPr>
        <p:blipFill>
          <a:blip r:embed="rId2"/>
          <a:stretch>
            <a:fillRect/>
          </a:stretch>
        </p:blipFill>
        <p:spPr bwMode="auto">
          <a:xfrm>
            <a:off x="814387" y="2667000"/>
            <a:ext cx="3324225" cy="2276475"/>
          </a:xfrm>
          <a:prstGeom prst="rect">
            <a:avLst/>
          </a:prstGeom>
          <a:noFill/>
          <a:ln w="9525">
            <a:noFill/>
            <a:miter lim="800000"/>
            <a:headEnd/>
            <a:tailEnd/>
          </a:ln>
          <a:effectLst/>
        </p:spPr>
      </p:pic>
      <p:sp>
        <p:nvSpPr>
          <p:cNvPr id="6" name="Content Placeholder 5"/>
          <p:cNvSpPr>
            <a:spLocks noGrp="1"/>
          </p:cNvSpPr>
          <p:nvPr>
            <p:ph sz="half" idx="2"/>
          </p:nvPr>
        </p:nvSpPr>
        <p:spPr/>
        <p:txBody>
          <a:bodyPr>
            <a:noAutofit/>
          </a:bodyPr>
          <a:lstStyle/>
          <a:p>
            <a:r>
              <a:rPr lang="en-US" sz="1800" dirty="0" smtClean="0"/>
              <a:t>Can you find out the value of resistor</a:t>
            </a:r>
          </a:p>
          <a:p>
            <a:pPr>
              <a:buNone/>
            </a:pPr>
            <a:r>
              <a:rPr lang="en-US" sz="1800" dirty="0" smtClean="0"/>
              <a:t>        shown in figure?</a:t>
            </a:r>
          </a:p>
          <a:p>
            <a:r>
              <a:rPr lang="en-US" sz="1800" dirty="0" smtClean="0"/>
              <a:t>The color of the 1st bar is </a:t>
            </a:r>
            <a:r>
              <a:rPr lang="en-US" sz="1800" b="1" dirty="0" smtClean="0"/>
              <a:t>yellow, which </a:t>
            </a:r>
            <a:r>
              <a:rPr lang="en-US" sz="1800" dirty="0" smtClean="0"/>
              <a:t>corresponds to the 1st digit, the digit is  _________</a:t>
            </a:r>
          </a:p>
          <a:p>
            <a:pPr>
              <a:buNone/>
            </a:pPr>
            <a:r>
              <a:rPr lang="en-US" sz="1800" dirty="0" smtClean="0"/>
              <a:t>         The color of the 2nd bar is </a:t>
            </a:r>
            <a:r>
              <a:rPr lang="en-US" sz="1800" b="1" dirty="0" smtClean="0"/>
              <a:t>violet, which</a:t>
            </a:r>
            <a:r>
              <a:rPr lang="en-US" sz="1800" dirty="0" smtClean="0"/>
              <a:t>  corresponds to the second digit, the digit is ____</a:t>
            </a:r>
          </a:p>
          <a:p>
            <a:r>
              <a:rPr lang="en-US" sz="1800" dirty="0" smtClean="0"/>
              <a:t>The color of the 3rd bar is </a:t>
            </a:r>
            <a:r>
              <a:rPr lang="en-US" sz="1800" b="1" dirty="0" smtClean="0"/>
              <a:t>brown, which </a:t>
            </a:r>
            <a:r>
              <a:rPr lang="en-US" sz="1800" dirty="0" smtClean="0"/>
              <a:t>corresponds to the number of zeros to  follow the 2nd digit. The number of zeros  is _____</a:t>
            </a:r>
          </a:p>
          <a:p>
            <a:r>
              <a:rPr lang="en-US" sz="1800" dirty="0" smtClean="0"/>
              <a:t>Therefore the resistance value calculated</a:t>
            </a:r>
          </a:p>
          <a:p>
            <a:r>
              <a:rPr lang="en-US" sz="1800" dirty="0" smtClean="0"/>
              <a:t>Is _____________- ohms.</a:t>
            </a:r>
            <a:endParaRPr lang="en-US"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620000" cy="563562"/>
          </a:xfrm>
        </p:spPr>
        <p:txBody>
          <a:bodyPr>
            <a:normAutofit fontScale="90000"/>
          </a:bodyPr>
          <a:lstStyle/>
          <a:p>
            <a:r>
              <a:rPr lang="en-US" dirty="0" smtClean="0"/>
              <a:t>Resistance color codes</a:t>
            </a:r>
            <a:endParaRPr lang="en-US" dirty="0"/>
          </a:p>
        </p:txBody>
      </p:sp>
      <p:pic>
        <p:nvPicPr>
          <p:cNvPr id="4" name="Content Placeholder 3" descr="resistor-colour-code.gif"/>
          <p:cNvPicPr>
            <a:picLocks noGrp="1" noChangeAspect="1"/>
          </p:cNvPicPr>
          <p:nvPr>
            <p:ph idx="1"/>
          </p:nvPr>
        </p:nvPicPr>
        <p:blipFill>
          <a:blip r:embed="rId2"/>
          <a:stretch>
            <a:fillRect/>
          </a:stretch>
        </p:blipFill>
        <p:spPr>
          <a:xfrm>
            <a:off x="2286000" y="873977"/>
            <a:ext cx="4800600" cy="5884999"/>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Prototyping Area</a:t>
            </a:r>
            <a:endParaRPr lang="en-US" dirty="0"/>
          </a:p>
        </p:txBody>
      </p:sp>
      <p:pic>
        <p:nvPicPr>
          <p:cNvPr id="2050" name="Picture 2"/>
          <p:cNvPicPr>
            <a:picLocks noGrp="1" noChangeAspect="1" noChangeArrowheads="1"/>
          </p:cNvPicPr>
          <p:nvPr>
            <p:ph sz="half" idx="1"/>
          </p:nvPr>
        </p:nvPicPr>
        <p:blipFill>
          <a:blip r:embed="rId2"/>
          <a:stretch>
            <a:fillRect/>
          </a:stretch>
        </p:blipFill>
        <p:spPr bwMode="auto">
          <a:xfrm>
            <a:off x="0" y="1676400"/>
            <a:ext cx="3409950" cy="3619500"/>
          </a:xfrm>
          <a:prstGeom prst="rect">
            <a:avLst/>
          </a:prstGeom>
          <a:noFill/>
          <a:ln w="9525">
            <a:noFill/>
            <a:miter lim="800000"/>
            <a:headEnd/>
            <a:tailEnd/>
          </a:ln>
          <a:effectLst/>
        </p:spPr>
      </p:pic>
      <p:sp>
        <p:nvSpPr>
          <p:cNvPr id="5" name="Content Placeholder 4"/>
          <p:cNvSpPr>
            <a:spLocks noGrp="1"/>
          </p:cNvSpPr>
          <p:nvPr>
            <p:ph sz="half" idx="2"/>
          </p:nvPr>
        </p:nvSpPr>
        <p:spPr/>
        <p:txBody>
          <a:bodyPr>
            <a:normAutofit fontScale="85000" lnSpcReduction="20000"/>
          </a:bodyPr>
          <a:lstStyle/>
          <a:p>
            <a:pPr lvl="0"/>
            <a:r>
              <a:rPr lang="en-US" b="1" dirty="0" smtClean="0"/>
              <a:t>White Breadboard:</a:t>
            </a:r>
            <a:endParaRPr lang="en-US" dirty="0" smtClean="0"/>
          </a:p>
          <a:p>
            <a:pPr lvl="0"/>
            <a:r>
              <a:rPr lang="en-US" dirty="0" smtClean="0"/>
              <a:t>Consists of two group of rows separated by a vertical channel.</a:t>
            </a:r>
          </a:p>
          <a:p>
            <a:pPr lvl="0"/>
            <a:r>
              <a:rPr lang="en-US" dirty="0" smtClean="0"/>
              <a:t>Each row consists of 5 horizontal interconnected sockets.</a:t>
            </a:r>
          </a:p>
          <a:p>
            <a:pPr lvl="0"/>
            <a:r>
              <a:rPr lang="en-US" dirty="0" smtClean="0"/>
              <a:t>There is no connection across channel (rows are not interconnected)</a:t>
            </a:r>
          </a:p>
          <a:p>
            <a:pPr lvl="0"/>
            <a:r>
              <a:rPr lang="en-US" dirty="0" smtClean="0"/>
              <a:t>There is no connection between black of the headers to the white breadboard.</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a:bodyPr>
          <a:lstStyle/>
          <a:p>
            <a:pPr lvl="0"/>
            <a:r>
              <a:rPr lang="en-US" b="1" dirty="0" smtClean="0"/>
              <a:t>Horizontal black strip is called Power Header and consists of:</a:t>
            </a:r>
            <a:endParaRPr lang="en-US" dirty="0" smtClean="0"/>
          </a:p>
          <a:p>
            <a:r>
              <a:rPr lang="en-US" dirty="0" smtClean="0"/>
              <a:t>	</a:t>
            </a:r>
            <a:r>
              <a:rPr lang="en-US" dirty="0" err="1" smtClean="0"/>
              <a:t>V</a:t>
            </a:r>
            <a:r>
              <a:rPr lang="en-US" baseline="-25000" dirty="0" err="1" smtClean="0"/>
              <a:t>dd</a:t>
            </a:r>
            <a:r>
              <a:rPr lang="en-US" dirty="0" smtClean="0"/>
              <a:t> = +5 Volts.</a:t>
            </a:r>
          </a:p>
          <a:p>
            <a:r>
              <a:rPr lang="en-US" dirty="0" smtClean="0"/>
              <a:t>	</a:t>
            </a:r>
            <a:r>
              <a:rPr lang="en-US" dirty="0" err="1" smtClean="0"/>
              <a:t>V</a:t>
            </a:r>
            <a:r>
              <a:rPr lang="en-US" baseline="-25000" dirty="0" err="1" smtClean="0"/>
              <a:t>ss</a:t>
            </a:r>
            <a:r>
              <a:rPr lang="en-US" dirty="0" smtClean="0"/>
              <a:t> = GND = 0 Volts.</a:t>
            </a:r>
          </a:p>
          <a:p>
            <a:r>
              <a:rPr lang="en-US" dirty="0" smtClean="0"/>
              <a:t>	V</a:t>
            </a:r>
            <a:r>
              <a:rPr lang="en-US" baseline="-25000" dirty="0" smtClean="0"/>
              <a:t>IN</a:t>
            </a:r>
            <a:r>
              <a:rPr lang="en-US" dirty="0" smtClean="0"/>
              <a:t> = Supply Voltage from battery (9V) or wall DC supply. </a:t>
            </a:r>
          </a:p>
          <a:p>
            <a:endParaRPr lang="en-US" dirty="0"/>
          </a:p>
        </p:txBody>
      </p:sp>
      <p:sp>
        <p:nvSpPr>
          <p:cNvPr id="4" name="Content Placeholder 3"/>
          <p:cNvSpPr>
            <a:spLocks noGrp="1"/>
          </p:cNvSpPr>
          <p:nvPr>
            <p:ph sz="half" idx="2"/>
          </p:nvPr>
        </p:nvSpPr>
        <p:spPr/>
        <p:txBody>
          <a:bodyPr>
            <a:normAutofit/>
          </a:bodyPr>
          <a:lstStyle/>
          <a:p>
            <a:pPr lvl="0"/>
            <a:r>
              <a:rPr lang="en-US" b="1" dirty="0" smtClean="0"/>
              <a:t>Side black strip is called I/O Header and consists of:</a:t>
            </a:r>
            <a:endParaRPr lang="en-US" dirty="0" smtClean="0"/>
          </a:p>
          <a:p>
            <a:r>
              <a:rPr lang="en-US" dirty="0" smtClean="0"/>
              <a:t>	16 I/O sockets labeled P0-to-P15</a:t>
            </a:r>
            <a:r>
              <a:rPr lang="en-US" dirty="0" smtClean="0">
                <a:sym typeface="Symbol"/>
              </a:rPr>
              <a:t></a:t>
            </a:r>
            <a:r>
              <a:rPr lang="en-US" dirty="0" smtClean="0"/>
              <a:t> I/O connections to the BS2.</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Module Objectives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Define the purpose of indicator lights.</a:t>
            </a:r>
          </a:p>
          <a:p>
            <a:pPr lvl="0"/>
            <a:r>
              <a:rPr lang="en-US" dirty="0" smtClean="0"/>
              <a:t>Assemble and test an LED circuit manually.</a:t>
            </a:r>
          </a:p>
          <a:p>
            <a:pPr lvl="0"/>
            <a:r>
              <a:rPr lang="en-US" dirty="0" smtClean="0"/>
              <a:t>Connect an LED circuit to the BASIC Stamp and control it.</a:t>
            </a:r>
          </a:p>
          <a:p>
            <a:pPr lvl="0"/>
            <a:r>
              <a:rPr lang="en-US" dirty="0" smtClean="0"/>
              <a:t>Write programs using DO…LOOP and FOR… NEXT loop commands.</a:t>
            </a:r>
          </a:p>
          <a:p>
            <a:pPr lvl="0"/>
            <a:r>
              <a:rPr lang="en-US" dirty="0" smtClean="0"/>
              <a:t>Declare and use variables in a program.</a:t>
            </a:r>
          </a:p>
          <a:p>
            <a:pPr lvl="0"/>
            <a:r>
              <a:rPr lang="en-US" dirty="0" smtClean="0"/>
              <a:t>Demonstrate the operation of a bi-color LED by assembling a simple ON/OFF circuit.</a:t>
            </a:r>
          </a:p>
          <a:p>
            <a:pPr lvl="0"/>
            <a:r>
              <a:rPr lang="en-US" dirty="0" smtClean="0"/>
              <a:t>Control a bi-color LED with the BASIC Stamp.</a:t>
            </a:r>
          </a:p>
          <a:p>
            <a:pPr lvl="0"/>
            <a:r>
              <a:rPr lang="en-US" dirty="0" smtClean="0"/>
              <a:t>Connect and test a pushbutton circuit manually.</a:t>
            </a:r>
          </a:p>
          <a:p>
            <a:pPr lvl="0"/>
            <a:r>
              <a:rPr lang="en-US" dirty="0" smtClean="0"/>
              <a:t>Connect a pushbutton circuit to the BASIC Stamp and monitor its status.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Lab Activity 1</a:t>
            </a:r>
            <a:endParaRPr lang="en-US" dirty="0"/>
          </a:p>
        </p:txBody>
      </p:sp>
      <p:sp>
        <p:nvSpPr>
          <p:cNvPr id="6" name="Content Placeholder 5"/>
          <p:cNvSpPr>
            <a:spLocks noGrp="1"/>
          </p:cNvSpPr>
          <p:nvPr>
            <p:ph idx="1"/>
          </p:nvPr>
        </p:nvSpPr>
        <p:spPr>
          <a:ln>
            <a:solidFill>
              <a:srgbClr val="FF0000"/>
            </a:solidFill>
          </a:ln>
        </p:spPr>
        <p:txBody>
          <a:bodyPr>
            <a:normAutofit fontScale="92500"/>
          </a:bodyPr>
          <a:lstStyle/>
          <a:p>
            <a:r>
              <a:rPr lang="en-US" b="1" u="sng" dirty="0" smtClean="0">
                <a:solidFill>
                  <a:schemeClr val="tx2">
                    <a:lumMod val="60000"/>
                    <a:lumOff val="40000"/>
                  </a:schemeClr>
                </a:solidFill>
              </a:rPr>
              <a:t>Objective:</a:t>
            </a:r>
            <a:r>
              <a:rPr lang="en-US" b="1" u="sng" dirty="0" smtClean="0">
                <a:solidFill>
                  <a:srgbClr val="FF0000"/>
                </a:solidFill>
              </a:rPr>
              <a:t> </a:t>
            </a:r>
            <a:r>
              <a:rPr lang="en-US" dirty="0" smtClean="0"/>
              <a:t>To build and program an LED circuit.</a:t>
            </a:r>
          </a:p>
          <a:p>
            <a:r>
              <a:rPr lang="en-US" b="1" u="sng" dirty="0" smtClean="0">
                <a:solidFill>
                  <a:schemeClr val="tx2">
                    <a:lumMod val="60000"/>
                    <a:lumOff val="40000"/>
                  </a:schemeClr>
                </a:solidFill>
              </a:rPr>
              <a:t>Background</a:t>
            </a:r>
            <a:r>
              <a:rPr lang="en-US" u="sng" dirty="0" smtClean="0">
                <a:solidFill>
                  <a:schemeClr val="tx2">
                    <a:lumMod val="60000"/>
                    <a:lumOff val="40000"/>
                  </a:schemeClr>
                </a:solidFill>
              </a:rPr>
              <a:t>:</a:t>
            </a:r>
            <a:r>
              <a:rPr lang="en-US" dirty="0" smtClean="0"/>
              <a:t>  In this experiment you will build an electronic circuit on the BoE. The circuit consists of an LED in series with a 470Ω resistor. In this circuit the following two tests will be conducted:</a:t>
            </a:r>
          </a:p>
          <a:p>
            <a:r>
              <a:rPr lang="en-US" b="1" dirty="0" smtClean="0">
                <a:solidFill>
                  <a:schemeClr val="tx2">
                    <a:lumMod val="60000"/>
                    <a:lumOff val="40000"/>
                  </a:schemeClr>
                </a:solidFill>
              </a:rPr>
              <a:t>Task#1:</a:t>
            </a:r>
            <a:r>
              <a:rPr lang="en-US" dirty="0" smtClean="0"/>
              <a:t> Testing the LED </a:t>
            </a:r>
            <a:r>
              <a:rPr lang="en-US" dirty="0" smtClean="0">
                <a:ln>
                  <a:solidFill>
                    <a:srgbClr val="FF0000"/>
                  </a:solidFill>
                </a:ln>
              </a:rPr>
              <a:t>without connecting </a:t>
            </a:r>
            <a:r>
              <a:rPr lang="en-US" dirty="0" smtClean="0"/>
              <a:t>the circuit to the BS2.</a:t>
            </a:r>
          </a:p>
          <a:p>
            <a:r>
              <a:rPr lang="en-US" b="1" dirty="0" smtClean="0">
                <a:solidFill>
                  <a:schemeClr val="tx2">
                    <a:lumMod val="60000"/>
                    <a:lumOff val="40000"/>
                  </a:schemeClr>
                </a:solidFill>
              </a:rPr>
              <a:t>Task#2:</a:t>
            </a:r>
            <a:r>
              <a:rPr lang="en-US" dirty="0" smtClean="0"/>
              <a:t> Testing the LED by connecting the circuit to the BS2.</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Task #1: LED Test Circuit without BASIC Stamp</a:t>
            </a:r>
            <a:endParaRPr lang="en-US" dirty="0"/>
          </a:p>
        </p:txBody>
      </p:sp>
      <p:sp>
        <p:nvSpPr>
          <p:cNvPr id="6" name="Text Placeholder 5"/>
          <p:cNvSpPr>
            <a:spLocks noGrp="1"/>
          </p:cNvSpPr>
          <p:nvPr>
            <p:ph type="body" idx="1"/>
          </p:nvPr>
        </p:nvSpPr>
        <p:spPr/>
        <p:txBody>
          <a:bodyPr/>
          <a:lstStyle/>
          <a:p>
            <a:r>
              <a:rPr lang="en-US" dirty="0" smtClean="0"/>
              <a:t>LED Circuit on breadboard</a:t>
            </a:r>
            <a:endParaRPr lang="en-US" dirty="0"/>
          </a:p>
        </p:txBody>
      </p:sp>
      <p:pic>
        <p:nvPicPr>
          <p:cNvPr id="3074" name="Picture 2"/>
          <p:cNvPicPr>
            <a:picLocks noGrp="1" noChangeAspect="1" noChangeArrowheads="1"/>
          </p:cNvPicPr>
          <p:nvPr>
            <p:ph sz="half" idx="2"/>
          </p:nvPr>
        </p:nvPicPr>
        <p:blipFill>
          <a:blip r:embed="rId2"/>
          <a:stretch>
            <a:fillRect/>
          </a:stretch>
        </p:blipFill>
        <p:spPr bwMode="auto">
          <a:xfrm>
            <a:off x="1077119" y="2355056"/>
            <a:ext cx="2800350" cy="3590925"/>
          </a:xfrm>
          <a:prstGeom prst="rect">
            <a:avLst/>
          </a:prstGeom>
          <a:noFill/>
          <a:ln w="9525">
            <a:noFill/>
            <a:miter lim="800000"/>
            <a:headEnd/>
            <a:tailEnd/>
          </a:ln>
          <a:effectLst/>
        </p:spPr>
      </p:pic>
      <p:sp>
        <p:nvSpPr>
          <p:cNvPr id="7" name="Text Placeholder 6"/>
          <p:cNvSpPr>
            <a:spLocks noGrp="1"/>
          </p:cNvSpPr>
          <p:nvPr>
            <p:ph type="body" sz="quarter" idx="3"/>
          </p:nvPr>
        </p:nvSpPr>
        <p:spPr/>
        <p:txBody>
          <a:bodyPr/>
          <a:lstStyle/>
          <a:p>
            <a:r>
              <a:rPr lang="en-US" dirty="0" smtClean="0"/>
              <a:t>      Circuit Diagram</a:t>
            </a:r>
            <a:endParaRPr lang="en-US" dirty="0"/>
          </a:p>
        </p:txBody>
      </p:sp>
      <p:sp>
        <p:nvSpPr>
          <p:cNvPr id="8" name="Content Placeholder 7"/>
          <p:cNvSpPr>
            <a:spLocks noGrp="1"/>
          </p:cNvSpPr>
          <p:nvPr>
            <p:ph sz="quarter" idx="4"/>
          </p:nvPr>
        </p:nvSpPr>
        <p:spPr/>
        <p:txBody>
          <a:bodyPr/>
          <a:lstStyle/>
          <a:p>
            <a:endParaRPr lang="en-US" dirty="0"/>
          </a:p>
        </p:txBody>
      </p:sp>
      <p:pic>
        <p:nvPicPr>
          <p:cNvPr id="3075" name="Picture 3"/>
          <p:cNvPicPr>
            <a:picLocks noChangeAspect="1" noChangeArrowheads="1"/>
          </p:cNvPicPr>
          <p:nvPr/>
        </p:nvPicPr>
        <p:blipFill>
          <a:blip r:embed="rId3"/>
          <a:srcRect/>
          <a:stretch>
            <a:fillRect/>
          </a:stretch>
        </p:blipFill>
        <p:spPr bwMode="auto">
          <a:xfrm>
            <a:off x="5257800" y="2209800"/>
            <a:ext cx="2390775" cy="3743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b="1" dirty="0" smtClean="0"/>
              <a:t>Procedure</a:t>
            </a:r>
            <a:r>
              <a:rPr lang="en-US" dirty="0" smtClean="0"/>
              <a:t/>
            </a:r>
            <a:br>
              <a:rPr lang="en-US" dirty="0" smtClean="0"/>
            </a:br>
            <a:endParaRPr lang="en-US" dirty="0"/>
          </a:p>
        </p:txBody>
      </p:sp>
      <p:sp>
        <p:nvSpPr>
          <p:cNvPr id="8" name="Content Placeholder 7"/>
          <p:cNvSpPr>
            <a:spLocks noGrp="1"/>
          </p:cNvSpPr>
          <p:nvPr>
            <p:ph idx="1"/>
          </p:nvPr>
        </p:nvSpPr>
        <p:spPr/>
        <p:txBody>
          <a:bodyPr>
            <a:normAutofit fontScale="85000" lnSpcReduction="10000"/>
          </a:bodyPr>
          <a:lstStyle/>
          <a:p>
            <a:pPr lvl="0"/>
            <a:r>
              <a:rPr lang="en-US" dirty="0" smtClean="0"/>
              <a:t>Disconnect power from your BoE by setting the 3-position SW on the BoE to position-0.</a:t>
            </a:r>
          </a:p>
          <a:p>
            <a:pPr lvl="0"/>
            <a:r>
              <a:rPr lang="en-US" dirty="0" smtClean="0"/>
              <a:t>Refer to Figure  and make the following connections:</a:t>
            </a:r>
          </a:p>
          <a:p>
            <a:pPr lvl="0"/>
            <a:r>
              <a:rPr lang="en-US" dirty="0" smtClean="0"/>
              <a:t>Connect the cathode terminal of the LED to Vss.</a:t>
            </a:r>
          </a:p>
          <a:p>
            <a:pPr lvl="0"/>
            <a:r>
              <a:rPr lang="en-US" dirty="0" smtClean="0"/>
              <a:t>Connect the anode terminal into a suitable socket.</a:t>
            </a:r>
          </a:p>
          <a:p>
            <a:pPr lvl="0"/>
            <a:r>
              <a:rPr lang="en-US" dirty="0" smtClean="0"/>
              <a:t>Connect one terminal of R (470Ω) to the anode of the LED.</a:t>
            </a:r>
          </a:p>
          <a:p>
            <a:pPr lvl="0"/>
            <a:r>
              <a:rPr lang="en-US" dirty="0" smtClean="0"/>
              <a:t>Connect the other terminal of R (470Ω) to VDD.</a:t>
            </a:r>
          </a:p>
          <a:p>
            <a:pPr lvl="0"/>
            <a:r>
              <a:rPr lang="en-US" dirty="0" smtClean="0"/>
              <a:t>Turn on the Power of the BOE. What do you observe?</a:t>
            </a:r>
          </a:p>
          <a:p>
            <a:pPr lvl="0"/>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Task #2: LED Test Circuit with BASIC Stamp</a:t>
            </a:r>
            <a:endParaRPr lang="en-US" dirty="0"/>
          </a:p>
        </p:txBody>
      </p:sp>
      <p:pic>
        <p:nvPicPr>
          <p:cNvPr id="4098" name="Picture 2"/>
          <p:cNvPicPr>
            <a:picLocks noGrp="1" noChangeAspect="1" noChangeArrowheads="1"/>
          </p:cNvPicPr>
          <p:nvPr>
            <p:ph sz="half" idx="1"/>
          </p:nvPr>
        </p:nvPicPr>
        <p:blipFill>
          <a:blip r:embed="rId2"/>
          <a:stretch>
            <a:fillRect/>
          </a:stretch>
        </p:blipFill>
        <p:spPr bwMode="auto">
          <a:xfrm>
            <a:off x="952500" y="1724819"/>
            <a:ext cx="3048000" cy="4276725"/>
          </a:xfrm>
          <a:prstGeom prst="rect">
            <a:avLst/>
          </a:prstGeom>
          <a:noFill/>
          <a:ln w="9525">
            <a:noFill/>
            <a:miter lim="800000"/>
            <a:headEnd/>
            <a:tailEnd/>
          </a:ln>
          <a:effectLst/>
        </p:spPr>
      </p:pic>
      <p:sp>
        <p:nvSpPr>
          <p:cNvPr id="5" name="Content Placeholder 4"/>
          <p:cNvSpPr>
            <a:spLocks noGrp="1"/>
          </p:cNvSpPr>
          <p:nvPr>
            <p:ph sz="half" idx="2"/>
          </p:nvPr>
        </p:nvSpPr>
        <p:spPr/>
        <p:txBody>
          <a:bodyPr/>
          <a:lstStyle/>
          <a:p>
            <a:pPr lvl="0"/>
            <a:r>
              <a:rPr lang="en-US" dirty="0" smtClean="0"/>
              <a:t>Disconnect power from your BoE.</a:t>
            </a:r>
          </a:p>
          <a:p>
            <a:pPr lvl="0"/>
            <a:r>
              <a:rPr lang="en-US" dirty="0" smtClean="0"/>
              <a:t>Modify the circuit to match the one in figure </a:t>
            </a:r>
          </a:p>
          <a:p>
            <a:pPr lvl="0"/>
            <a:r>
              <a:rPr lang="en-US" dirty="0" smtClean="0"/>
              <a:t>Enter the following program on the BASIC Stamp editor and save it as </a:t>
            </a:r>
            <a:r>
              <a:rPr lang="en-US" b="1" dirty="0" smtClean="0"/>
              <a:t>LEDOnOff.bs2</a:t>
            </a:r>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a:srcRect/>
          <a:stretch>
            <a:fillRect/>
          </a:stretch>
        </p:blipFill>
        <p:spPr bwMode="auto">
          <a:xfrm>
            <a:off x="754529" y="685800"/>
            <a:ext cx="7921744" cy="579917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LEDOnOff.bs2 Works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command  </a:t>
            </a:r>
            <a:r>
              <a:rPr lang="en-US" dirty="0" err="1" smtClean="0"/>
              <a:t>DEBUG“The</a:t>
            </a:r>
            <a:r>
              <a:rPr lang="en-US" dirty="0" smtClean="0"/>
              <a:t> LED connected to Pin14 is </a:t>
            </a:r>
            <a:r>
              <a:rPr lang="en-US" dirty="0" err="1" smtClean="0"/>
              <a:t>blinking”makes</a:t>
            </a:r>
            <a:r>
              <a:rPr lang="en-US" dirty="0" smtClean="0"/>
              <a:t> this statement appear in the Debug terminal.</a:t>
            </a:r>
          </a:p>
          <a:p>
            <a:r>
              <a:rPr lang="en-US" dirty="0" smtClean="0"/>
              <a:t> The command HIGH 14 causes the BASIC Stamp to internally connect I/O pin P14 to </a:t>
            </a:r>
            <a:r>
              <a:rPr lang="en-US" dirty="0" err="1" smtClean="0"/>
              <a:t>Vdd</a:t>
            </a:r>
            <a:r>
              <a:rPr lang="en-US" dirty="0" smtClean="0"/>
              <a:t>. This turns the LED ON. </a:t>
            </a:r>
          </a:p>
          <a:p>
            <a:r>
              <a:rPr lang="en-US" dirty="0" smtClean="0"/>
              <a:t>The command PAUSE 500 causes the BASIC Stamp to pause or stop for 0.5 second while the LED stays ON. The number 500 tells the BASIC Stamp to wait for 500/1000 of a second. </a:t>
            </a:r>
          </a:p>
          <a:p>
            <a:r>
              <a:rPr lang="en-US" dirty="0" smtClean="0"/>
              <a:t>The command syntax is </a:t>
            </a:r>
            <a:r>
              <a:rPr lang="en-US" b="1" dirty="0" smtClean="0"/>
              <a:t>PAUSE duration </a:t>
            </a:r>
            <a:r>
              <a:rPr lang="en-US" dirty="0" smtClean="0"/>
              <a:t>where the duration is in milliseconds.</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command  LOW 14  causes the BASIC Stamp to internally connect I/O pin P14 to Vss. This turns the LED OFF. </a:t>
            </a:r>
          </a:p>
          <a:p>
            <a:r>
              <a:rPr lang="en-US" dirty="0" smtClean="0"/>
              <a:t>Since LOW 14 is followed by another PAUSE 500, the LED stays OFF for 0.5 second.</a:t>
            </a:r>
          </a:p>
          <a:p>
            <a:r>
              <a:rPr lang="en-US" dirty="0" smtClean="0"/>
              <a:t>The reason the code repeats itself, or the LED keeps blinking over and over again is because it is nested between the PBASIC keywords DO and LOOP. </a:t>
            </a:r>
          </a:p>
          <a:p>
            <a:r>
              <a:rPr lang="en-US" dirty="0" smtClean="0"/>
              <a:t>The four commands between the  DO and LOOP are executed by the BASIC Stamp over and over again. Therefore, the LED will keep flashing until the power is disconnected, or until the battery runs out.</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Bi-Color LED Control</a:t>
            </a:r>
            <a:endParaRPr lang="en-US" dirty="0"/>
          </a:p>
        </p:txBody>
      </p:sp>
      <p:sp>
        <p:nvSpPr>
          <p:cNvPr id="3" name="Content Placeholder 2"/>
          <p:cNvSpPr>
            <a:spLocks noGrp="1"/>
          </p:cNvSpPr>
          <p:nvPr>
            <p:ph sz="half" idx="1"/>
          </p:nvPr>
        </p:nvSpPr>
        <p:spPr/>
        <p:txBody>
          <a:bodyPr/>
          <a:lstStyle/>
          <a:p>
            <a:r>
              <a:rPr lang="en-US" dirty="0" smtClean="0"/>
              <a:t>The bi-color LED is just two LEDs in one package. </a:t>
            </a:r>
          </a:p>
          <a:p>
            <a:endParaRPr lang="en-US" dirty="0" smtClean="0"/>
          </a:p>
          <a:p>
            <a:endParaRPr lang="en-US" dirty="0"/>
          </a:p>
        </p:txBody>
      </p:sp>
      <p:pic>
        <p:nvPicPr>
          <p:cNvPr id="1027" name="Picture 3"/>
          <p:cNvPicPr>
            <a:picLocks noGrp="1" noChangeAspect="1" noChangeArrowheads="1"/>
          </p:cNvPicPr>
          <p:nvPr>
            <p:ph sz="half" idx="2"/>
          </p:nvPr>
        </p:nvPicPr>
        <p:blipFill>
          <a:blip r:embed="rId2"/>
          <a:srcRect/>
          <a:stretch>
            <a:fillRect/>
          </a:stretch>
        </p:blipFill>
        <p:spPr bwMode="auto">
          <a:xfrm>
            <a:off x="3352799" y="2667001"/>
            <a:ext cx="4889765" cy="38346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Uses of bi </a:t>
            </a:r>
            <a:r>
              <a:rPr lang="en-US" dirty="0" err="1" smtClean="0"/>
              <a:t>colour</a:t>
            </a:r>
            <a:r>
              <a:rPr lang="en-US" dirty="0" smtClean="0"/>
              <a:t> LED</a:t>
            </a:r>
            <a:endParaRPr lang="en-US" dirty="0"/>
          </a:p>
        </p:txBody>
      </p:sp>
      <p:sp>
        <p:nvSpPr>
          <p:cNvPr id="8" name="Content Placeholder 7"/>
          <p:cNvSpPr>
            <a:spLocks noGrp="1"/>
          </p:cNvSpPr>
          <p:nvPr>
            <p:ph sz="half" idx="1"/>
          </p:nvPr>
        </p:nvSpPr>
        <p:spPr/>
        <p:txBody>
          <a:bodyPr>
            <a:normAutofit lnSpcReduction="10000"/>
          </a:bodyPr>
          <a:lstStyle/>
          <a:p>
            <a:r>
              <a:rPr lang="en-US" dirty="0" smtClean="0"/>
              <a:t>The device shown in figure  is a security monitor for electronic keys. </a:t>
            </a:r>
          </a:p>
          <a:p>
            <a:r>
              <a:rPr lang="en-US" dirty="0" smtClean="0"/>
              <a:t>When an electronic key with the right code is used, the LED changes color, and a door opens. </a:t>
            </a:r>
          </a:p>
          <a:p>
            <a:r>
              <a:rPr lang="en-US" dirty="0" smtClean="0"/>
              <a:t>This is one of the uses of  a bi-color LED. </a:t>
            </a:r>
          </a:p>
          <a:p>
            <a:endParaRPr lang="en-US" dirty="0"/>
          </a:p>
        </p:txBody>
      </p:sp>
      <p:pic>
        <p:nvPicPr>
          <p:cNvPr id="2050" name="Picture 2"/>
          <p:cNvPicPr>
            <a:picLocks noGrp="1" noChangeAspect="1" noChangeArrowheads="1"/>
          </p:cNvPicPr>
          <p:nvPr>
            <p:ph sz="half" idx="2"/>
          </p:nvPr>
        </p:nvPicPr>
        <p:blipFill>
          <a:blip r:embed="rId2"/>
          <a:srcRect/>
          <a:stretch>
            <a:fillRect/>
          </a:stretch>
        </p:blipFill>
        <p:spPr bwMode="auto">
          <a:xfrm>
            <a:off x="5334000" y="2133235"/>
            <a:ext cx="2390775" cy="31015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543800" cy="792162"/>
          </a:xfrm>
        </p:spPr>
        <p:txBody>
          <a:bodyPr/>
          <a:lstStyle/>
          <a:p>
            <a:r>
              <a:rPr lang="en-US" dirty="0" smtClean="0"/>
              <a:t>Bi </a:t>
            </a:r>
            <a:r>
              <a:rPr lang="en-US" dirty="0" err="1" smtClean="0"/>
              <a:t>colour</a:t>
            </a:r>
            <a:r>
              <a:rPr lang="en-US" dirty="0" smtClean="0"/>
              <a:t> LED connection</a:t>
            </a:r>
            <a:endParaRPr lang="en-US" dirty="0"/>
          </a:p>
        </p:txBody>
      </p:sp>
      <p:sp>
        <p:nvSpPr>
          <p:cNvPr id="3" name="Content Placeholder 2"/>
          <p:cNvSpPr>
            <a:spLocks noGrp="1"/>
          </p:cNvSpPr>
          <p:nvPr>
            <p:ph idx="1"/>
          </p:nvPr>
        </p:nvSpPr>
        <p:spPr>
          <a:xfrm>
            <a:off x="304800" y="990600"/>
            <a:ext cx="8382000" cy="5135563"/>
          </a:xfrm>
        </p:spPr>
        <p:txBody>
          <a:bodyPr>
            <a:normAutofit/>
          </a:bodyPr>
          <a:lstStyle/>
          <a:p>
            <a:r>
              <a:rPr lang="en-US" sz="2000" dirty="0" smtClean="0"/>
              <a:t>Figure  shows how you can apply voltage in one direction and the LED will glow RED. </a:t>
            </a:r>
          </a:p>
          <a:p>
            <a:r>
              <a:rPr lang="en-US" sz="2000" dirty="0" smtClean="0"/>
              <a:t>By disconnecting the LED and plugging it back in reversed, the LED will glow green.</a:t>
            </a:r>
          </a:p>
          <a:p>
            <a:r>
              <a:rPr lang="en-US" sz="2000" dirty="0" smtClean="0"/>
              <a:t> As with other LEDs, if both terminals of the LED are connected to </a:t>
            </a:r>
            <a:r>
              <a:rPr lang="en-US" sz="2000" dirty="0" err="1" smtClean="0"/>
              <a:t>Vss</a:t>
            </a:r>
            <a:r>
              <a:rPr lang="en-US" sz="2000" dirty="0" smtClean="0"/>
              <a:t>, the LED will not emit light.</a:t>
            </a:r>
          </a:p>
          <a:p>
            <a:endParaRPr lang="en-US" dirty="0"/>
          </a:p>
        </p:txBody>
      </p:sp>
      <p:pic>
        <p:nvPicPr>
          <p:cNvPr id="3074" name="Picture 2"/>
          <p:cNvPicPr>
            <a:picLocks noGrp="1" noChangeAspect="1" noChangeArrowheads="1"/>
          </p:cNvPicPr>
          <p:nvPr>
            <p:ph sz="half" idx="4294967295"/>
          </p:nvPr>
        </p:nvPicPr>
        <p:blipFill>
          <a:blip r:embed="rId2"/>
          <a:srcRect/>
          <a:stretch>
            <a:fillRect/>
          </a:stretch>
        </p:blipFill>
        <p:spPr bwMode="auto">
          <a:xfrm>
            <a:off x="1447800" y="3290954"/>
            <a:ext cx="6629400" cy="36098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dirty="0"/>
          </a:p>
        </p:txBody>
      </p:sp>
      <p:sp>
        <p:nvSpPr>
          <p:cNvPr id="3" name="Content Placeholder 2"/>
          <p:cNvSpPr>
            <a:spLocks noGrp="1"/>
          </p:cNvSpPr>
          <p:nvPr>
            <p:ph idx="1"/>
          </p:nvPr>
        </p:nvSpPr>
        <p:spPr/>
        <p:txBody>
          <a:bodyPr/>
          <a:lstStyle/>
          <a:p>
            <a:r>
              <a:rPr lang="en-US" dirty="0" smtClean="0"/>
              <a:t>In this module, you will learn how to write simple programs to control indicator lights connected to the output pins of the BASIC stamp, </a:t>
            </a:r>
          </a:p>
          <a:p>
            <a:r>
              <a:rPr lang="en-US" dirty="0" smtClean="0"/>
              <a:t>And also how to monitor the status of the pins configured as inputs to the BASIC Stamp.</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Lab Activity2</a:t>
            </a: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Objective: </a:t>
            </a:r>
            <a:r>
              <a:rPr lang="en-US" dirty="0" smtClean="0"/>
              <a:t>To build and test the Bi-color LED Circuit</a:t>
            </a:r>
          </a:p>
          <a:p>
            <a:endParaRPr lang="en-US" b="1" dirty="0" smtClean="0"/>
          </a:p>
          <a:p>
            <a:r>
              <a:rPr lang="en-US" b="1" dirty="0" smtClean="0"/>
              <a:t>Background: </a:t>
            </a:r>
            <a:r>
              <a:rPr lang="en-US" dirty="0" smtClean="0"/>
              <a:t>Initially, you will conduct a manual test for the bi-color LED. The bi-color LED will be connected to the BASIC Stamp in the second test.</a:t>
            </a:r>
          </a:p>
          <a:p>
            <a:r>
              <a:rPr lang="en-US" dirty="0" smtClean="0"/>
              <a:t> Controlling a bi-color LED with the BASIC Stamp requires two I/O pins. After you have manually verified that the bi-color LED works using the manual test, you can proceed with the second test.</a:t>
            </a:r>
          </a:p>
          <a:p>
            <a:r>
              <a:rPr lang="en-US" b="1" dirty="0" smtClean="0"/>
              <a:t>Part #1: Manual Test</a:t>
            </a:r>
            <a:endParaRPr lang="en-US" dirty="0" smtClean="0"/>
          </a:p>
          <a:p>
            <a:pPr lvl="0"/>
            <a:r>
              <a:rPr lang="en-US" dirty="0" smtClean="0"/>
              <a:t>Disconnect power from your Board of Education.</a:t>
            </a:r>
          </a:p>
          <a:p>
            <a:pPr lvl="0"/>
            <a:r>
              <a:rPr lang="en-US" dirty="0" smtClean="0"/>
              <a:t>Build the circuit shown on the left side of Figure</a:t>
            </a:r>
          </a:p>
          <a:p>
            <a:pPr lvl="0"/>
            <a:r>
              <a:rPr lang="en-US" dirty="0" smtClean="0"/>
              <a:t>Reconnect power and verify that the bi-color LED is emitting red light.</a:t>
            </a:r>
          </a:p>
          <a:p>
            <a:pPr lvl="0"/>
            <a:r>
              <a:rPr lang="en-US" dirty="0" smtClean="0"/>
              <a:t>Disconnect power again.</a:t>
            </a:r>
          </a:p>
          <a:p>
            <a:pPr lvl="0"/>
            <a:r>
              <a:rPr lang="en-US" dirty="0" smtClean="0"/>
              <a:t>Modify your circuit so that it matches the right side of Figure </a:t>
            </a:r>
          </a:p>
          <a:p>
            <a:pPr lvl="0"/>
            <a:r>
              <a:rPr lang="en-US" dirty="0" smtClean="0"/>
              <a:t>Reconnect power.</a:t>
            </a:r>
          </a:p>
          <a:p>
            <a:pPr lvl="0"/>
            <a:r>
              <a:rPr lang="en-US" dirty="0" smtClean="0"/>
              <a:t>Verify that the bi-color LED is now emitting green light.</a:t>
            </a:r>
          </a:p>
          <a:p>
            <a:pPr lvl="0"/>
            <a:r>
              <a:rPr lang="en-US" dirty="0" smtClean="0"/>
              <a:t>Disconnect power.</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Bi-color LED Test</a:t>
            </a:r>
            <a:endParaRPr lang="en-US" dirty="0"/>
          </a:p>
        </p:txBody>
      </p:sp>
      <p:pic>
        <p:nvPicPr>
          <p:cNvPr id="4098" name="Picture 2"/>
          <p:cNvPicPr>
            <a:picLocks noGrp="1" noChangeAspect="1" noChangeArrowheads="1"/>
          </p:cNvPicPr>
          <p:nvPr>
            <p:ph idx="1"/>
          </p:nvPr>
        </p:nvPicPr>
        <p:blipFill>
          <a:blip r:embed="rId2"/>
          <a:srcRect/>
          <a:stretch>
            <a:fillRect/>
          </a:stretch>
        </p:blipFill>
        <p:spPr bwMode="auto">
          <a:xfrm>
            <a:off x="1371600" y="1838712"/>
            <a:ext cx="6007400" cy="3800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458200" cy="1417638"/>
          </a:xfrm>
        </p:spPr>
        <p:txBody>
          <a:bodyPr>
            <a:normAutofit fontScale="90000"/>
          </a:bodyPr>
          <a:lstStyle/>
          <a:p>
            <a:r>
              <a:rPr lang="en-US" b="1" dirty="0" smtClean="0"/>
              <a:t/>
            </a:r>
            <a:br>
              <a:rPr lang="en-US" b="1" dirty="0" smtClean="0"/>
            </a:br>
            <a:r>
              <a:rPr lang="en-US" b="1" dirty="0" smtClean="0"/>
              <a:t>Part #2: Controlling bi-color LED with BASIC Stamp</a:t>
            </a:r>
            <a:r>
              <a:rPr lang="en-US" dirty="0" smtClean="0"/>
              <a:t/>
            </a:r>
            <a:br>
              <a:rPr lang="en-US" dirty="0" smtClean="0"/>
            </a:br>
            <a:endParaRPr lang="en-US" dirty="0"/>
          </a:p>
        </p:txBody>
      </p:sp>
      <p:pic>
        <p:nvPicPr>
          <p:cNvPr id="5122" name="Picture 2"/>
          <p:cNvPicPr>
            <a:picLocks noGrp="1" noChangeAspect="1" noChangeArrowheads="1"/>
          </p:cNvPicPr>
          <p:nvPr>
            <p:ph idx="1"/>
          </p:nvPr>
        </p:nvPicPr>
        <p:blipFill>
          <a:blip r:embed="rId2"/>
          <a:srcRect/>
          <a:stretch>
            <a:fillRect/>
          </a:stretch>
        </p:blipFill>
        <p:spPr bwMode="auto">
          <a:xfrm>
            <a:off x="1371600" y="1853303"/>
            <a:ext cx="6172199" cy="387619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Circuit diagram</a:t>
            </a:r>
            <a:endParaRPr lang="en-US" dirty="0"/>
          </a:p>
        </p:txBody>
      </p:sp>
      <p:sp>
        <p:nvSpPr>
          <p:cNvPr id="3" name="Content Placeholder 2"/>
          <p:cNvSpPr>
            <a:spLocks noGrp="1"/>
          </p:cNvSpPr>
          <p:nvPr>
            <p:ph sz="half" idx="1"/>
          </p:nvPr>
        </p:nvSpPr>
        <p:spPr>
          <a:xfrm>
            <a:off x="457200" y="1600201"/>
            <a:ext cx="3429000" cy="3505200"/>
          </a:xfrm>
        </p:spPr>
        <p:txBody>
          <a:bodyPr/>
          <a:lstStyle/>
          <a:p>
            <a:r>
              <a:rPr lang="en-US" dirty="0" smtClean="0"/>
              <a:t>Figure  shows how you can use P15 and P14 to control the current flow in the bi-color LED circuit.</a:t>
            </a:r>
          </a:p>
          <a:p>
            <a:endParaRPr lang="en-US" dirty="0" smtClean="0"/>
          </a:p>
          <a:p>
            <a:endParaRPr lang="en-US" dirty="0" smtClean="0"/>
          </a:p>
          <a:p>
            <a:endParaRPr lang="en-US" dirty="0" smtClean="0"/>
          </a:p>
          <a:p>
            <a:endParaRPr lang="en-US" dirty="0"/>
          </a:p>
        </p:txBody>
      </p:sp>
      <p:pic>
        <p:nvPicPr>
          <p:cNvPr id="6148" name="Picture 4"/>
          <p:cNvPicPr>
            <a:picLocks noGrp="1" noChangeAspect="1" noChangeArrowheads="1"/>
          </p:cNvPicPr>
          <p:nvPr>
            <p:ph sz="half" idx="2"/>
          </p:nvPr>
        </p:nvPicPr>
        <p:blipFill>
          <a:blip r:embed="rId2"/>
          <a:srcRect/>
          <a:stretch>
            <a:fillRect/>
          </a:stretch>
        </p:blipFill>
        <p:spPr bwMode="auto">
          <a:xfrm>
            <a:off x="3962400" y="1790114"/>
            <a:ext cx="4724400" cy="36205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t>Enter the TestBiColorLed.bs2 code into the BASIC Stamp editor.</a:t>
            </a:r>
          </a:p>
          <a:p>
            <a:r>
              <a:rPr lang="en-US" dirty="0" smtClean="0"/>
              <a:t>Run the program, and verify that the bi-color LED cycles through red, green and off states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for bi </a:t>
            </a:r>
            <a:r>
              <a:rPr lang="en-US" dirty="0" err="1" smtClean="0"/>
              <a:t>colour</a:t>
            </a:r>
            <a:r>
              <a:rPr lang="en-US" dirty="0" smtClean="0"/>
              <a:t> LED</a:t>
            </a:r>
            <a:endParaRPr lang="en-US" dirty="0"/>
          </a:p>
        </p:txBody>
      </p:sp>
      <p:pic>
        <p:nvPicPr>
          <p:cNvPr id="7170" name="Picture 2"/>
          <p:cNvPicPr>
            <a:picLocks noGrp="1" noChangeAspect="1" noChangeArrowheads="1"/>
          </p:cNvPicPr>
          <p:nvPr>
            <p:ph idx="1"/>
          </p:nvPr>
        </p:nvPicPr>
        <p:blipFill>
          <a:blip r:embed="rId2"/>
          <a:srcRect/>
          <a:stretch>
            <a:fillRect/>
          </a:stretch>
        </p:blipFill>
        <p:spPr bwMode="auto">
          <a:xfrm>
            <a:off x="1219200" y="1338234"/>
            <a:ext cx="6722424" cy="50625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Counting and Repeating</a:t>
            </a:r>
            <a:endParaRPr lang="en-US" dirty="0"/>
          </a:p>
        </p:txBody>
      </p:sp>
      <p:sp>
        <p:nvSpPr>
          <p:cNvPr id="3" name="Content Placeholder 2"/>
          <p:cNvSpPr>
            <a:spLocks noGrp="1"/>
          </p:cNvSpPr>
          <p:nvPr>
            <p:ph idx="1"/>
          </p:nvPr>
        </p:nvSpPr>
        <p:spPr/>
        <p:txBody>
          <a:bodyPr/>
          <a:lstStyle/>
          <a:p>
            <a:r>
              <a:rPr lang="en-US" dirty="0" smtClean="0"/>
              <a:t>In the previous activity, the LED circuit flashed on and off all the time.</a:t>
            </a:r>
          </a:p>
          <a:p>
            <a:endParaRPr lang="en-US" dirty="0" smtClean="0"/>
          </a:p>
          <a:p>
            <a:r>
              <a:rPr lang="en-US" dirty="0" smtClean="0"/>
              <a:t>  What if you want the LED to flash on and off ten times?</a:t>
            </a:r>
          </a:p>
          <a:p>
            <a:pPr>
              <a:buNone/>
            </a:pPr>
            <a:endParaRPr lang="en-US" dirty="0"/>
          </a:p>
        </p:txBody>
      </p:sp>
      <p:pic>
        <p:nvPicPr>
          <p:cNvPr id="1027" name="Picture 3" descr="C:\Documents and Settings\aruna.anand\Local Settings\Temporary Internet Files\Content.IE5\HTMVGHNF\MC900434389[1].wmf"/>
          <p:cNvPicPr>
            <a:picLocks noChangeAspect="1" noChangeArrowheads="1"/>
          </p:cNvPicPr>
          <p:nvPr/>
        </p:nvPicPr>
        <p:blipFill>
          <a:blip r:embed="rId2"/>
          <a:srcRect/>
          <a:stretch>
            <a:fillRect/>
          </a:stretch>
        </p:blipFill>
        <p:spPr bwMode="auto">
          <a:xfrm>
            <a:off x="5791200" y="4038600"/>
            <a:ext cx="1676400" cy="2642536"/>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 NEXT LOOP</a:t>
            </a:r>
            <a:endParaRPr lang="en-US" dirty="0"/>
          </a:p>
        </p:txBody>
      </p:sp>
      <p:sp>
        <p:nvSpPr>
          <p:cNvPr id="3" name="Content Placeholder 2"/>
          <p:cNvSpPr>
            <a:spLocks noGrp="1"/>
          </p:cNvSpPr>
          <p:nvPr>
            <p:ph idx="1"/>
          </p:nvPr>
        </p:nvSpPr>
        <p:spPr>
          <a:xfrm>
            <a:off x="457200" y="1219200"/>
            <a:ext cx="8305800" cy="5257800"/>
          </a:xfrm>
          <a:noFill/>
          <a:ln>
            <a:solidFill>
              <a:schemeClr val="accent3">
                <a:lumMod val="50000"/>
              </a:schemeClr>
            </a:solidFill>
          </a:ln>
        </p:spPr>
        <p:txBody>
          <a:bodyPr>
            <a:noAutofit/>
          </a:bodyPr>
          <a:lstStyle/>
          <a:p>
            <a:r>
              <a:rPr lang="en-US" dirty="0" smtClean="0"/>
              <a:t>There are many ways to make the LED blink on and off ten times. The simplest way is to use a </a:t>
            </a:r>
            <a:r>
              <a:rPr lang="en-US" b="1" u="sng" dirty="0" smtClean="0">
                <a:solidFill>
                  <a:srgbClr val="C00000"/>
                </a:solidFill>
              </a:rPr>
              <a:t>FOR...NEXT loop. The FOR...NEXT loop is similar to the DO...LOOP.</a:t>
            </a:r>
          </a:p>
          <a:p>
            <a:r>
              <a:rPr lang="en-US" dirty="0" smtClean="0"/>
              <a:t>This is  called a </a:t>
            </a:r>
            <a:r>
              <a:rPr lang="en-US" b="1" i="1" u="sng" dirty="0" smtClean="0">
                <a:solidFill>
                  <a:srgbClr val="C00000"/>
                </a:solidFill>
              </a:rPr>
              <a:t>counted or finite loop.</a:t>
            </a:r>
          </a:p>
          <a:p>
            <a:r>
              <a:rPr lang="en-US" dirty="0" smtClean="0"/>
              <a:t>The </a:t>
            </a:r>
            <a:r>
              <a:rPr lang="en-US" b="1" u="sng" dirty="0" smtClean="0">
                <a:solidFill>
                  <a:srgbClr val="C00000"/>
                </a:solidFill>
              </a:rPr>
              <a:t>FOR...NEXT loop depends on a variable to track </a:t>
            </a:r>
            <a:r>
              <a:rPr lang="en-US" b="1" dirty="0" smtClean="0"/>
              <a:t>how many times the LED has </a:t>
            </a:r>
            <a:r>
              <a:rPr lang="en-US" dirty="0" smtClean="0"/>
              <a:t>blinked on and off.</a:t>
            </a:r>
          </a:p>
          <a:p>
            <a:r>
              <a:rPr lang="en-US" dirty="0" smtClean="0"/>
              <a:t> A </a:t>
            </a:r>
            <a:r>
              <a:rPr lang="en-US" b="1" u="sng" dirty="0" smtClean="0">
                <a:solidFill>
                  <a:srgbClr val="C00000"/>
                </a:solidFill>
              </a:rPr>
              <a:t>variable is a word of your choosing that is used to store a value.</a:t>
            </a:r>
            <a:endParaRPr lang="en-US" b="1" u="sng" dirty="0">
              <a:solidFill>
                <a:srgbClr val="C0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944562"/>
          </a:xfrm>
        </p:spPr>
        <p:txBody>
          <a:bodyPr/>
          <a:lstStyle/>
          <a:p>
            <a:r>
              <a:rPr lang="en-US" dirty="0" smtClean="0"/>
              <a:t>PBASIC PROGRAMMING</a:t>
            </a:r>
            <a:endParaRPr lang="en-US" dirty="0"/>
          </a:p>
        </p:txBody>
      </p:sp>
      <p:graphicFrame>
        <p:nvGraphicFramePr>
          <p:cNvPr id="4" name="Content Placeholder 3"/>
          <p:cNvGraphicFramePr>
            <a:graphicFrameLocks noGrp="1"/>
          </p:cNvGraphicFramePr>
          <p:nvPr>
            <p:ph idx="1"/>
          </p:nvPr>
        </p:nvGraphicFramePr>
        <p:xfrm>
          <a:off x="457200" y="3505200"/>
          <a:ext cx="8229600" cy="22250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Variable Type</a:t>
                      </a:r>
                      <a:endParaRPr lang="en-US" dirty="0"/>
                    </a:p>
                  </a:txBody>
                  <a:tcPr/>
                </a:tc>
                <a:tc>
                  <a:txBody>
                    <a:bodyPr/>
                    <a:lstStyle/>
                    <a:p>
                      <a:r>
                        <a:rPr lang="en-US" dirty="0" smtClean="0"/>
                        <a:t>No. of Bits</a:t>
                      </a:r>
                      <a:endParaRPr lang="en-US" dirty="0"/>
                    </a:p>
                  </a:txBody>
                  <a:tcPr/>
                </a:tc>
                <a:tc>
                  <a:txBody>
                    <a:bodyPr/>
                    <a:lstStyle/>
                    <a:p>
                      <a:r>
                        <a:rPr lang="en-US" dirty="0" smtClean="0"/>
                        <a:t>Range of Values</a:t>
                      </a:r>
                      <a:endParaRPr lang="en-US" dirty="0"/>
                    </a:p>
                  </a:txBody>
                  <a:tcPr/>
                </a:tc>
              </a:tr>
              <a:tr h="370840">
                <a:tc>
                  <a:txBody>
                    <a:bodyPr/>
                    <a:lstStyle/>
                    <a:p>
                      <a:r>
                        <a:rPr lang="en-US" dirty="0" smtClean="0"/>
                        <a:t>Bit	</a:t>
                      </a:r>
                      <a:endParaRPr lang="en-US" dirty="0"/>
                    </a:p>
                  </a:txBody>
                  <a:tcPr/>
                </a:tc>
                <a:tc>
                  <a:txBody>
                    <a:bodyPr/>
                    <a:lstStyle/>
                    <a:p>
                      <a:r>
                        <a:rPr lang="en-US" dirty="0" smtClean="0"/>
                        <a:t>1</a:t>
                      </a:r>
                      <a:endParaRPr lang="en-US" dirty="0"/>
                    </a:p>
                  </a:txBody>
                  <a:tcPr/>
                </a:tc>
                <a:tc>
                  <a:txBody>
                    <a:bodyPr/>
                    <a:lstStyle/>
                    <a:p>
                      <a:r>
                        <a:rPr lang="en-US" dirty="0" smtClean="0"/>
                        <a:t>0 to 1</a:t>
                      </a:r>
                      <a:endParaRPr lang="en-US" dirty="0"/>
                    </a:p>
                  </a:txBody>
                  <a:tcPr/>
                </a:tc>
              </a:tr>
              <a:tr h="370840">
                <a:tc>
                  <a:txBody>
                    <a:bodyPr/>
                    <a:lstStyle/>
                    <a:p>
                      <a:r>
                        <a:rPr lang="en-US" dirty="0" smtClean="0"/>
                        <a:t>Nib	</a:t>
                      </a:r>
                      <a:endParaRPr lang="en-US" dirty="0"/>
                    </a:p>
                  </a:txBody>
                  <a:tcPr/>
                </a:tc>
                <a:tc>
                  <a:txBody>
                    <a:bodyPr/>
                    <a:lstStyle/>
                    <a:p>
                      <a:r>
                        <a:rPr lang="en-US" dirty="0" smtClean="0"/>
                        <a:t>4</a:t>
                      </a:r>
                      <a:endParaRPr lang="en-US" dirty="0"/>
                    </a:p>
                  </a:txBody>
                  <a:tcPr/>
                </a:tc>
                <a:tc>
                  <a:txBody>
                    <a:bodyPr/>
                    <a:lstStyle/>
                    <a:p>
                      <a:r>
                        <a:rPr lang="en-US" dirty="0" smtClean="0"/>
                        <a:t>0 to 15</a:t>
                      </a:r>
                      <a:endParaRPr lang="en-US" dirty="0"/>
                    </a:p>
                  </a:txBody>
                  <a:tcPr/>
                </a:tc>
              </a:tr>
              <a:tr h="370840">
                <a:tc>
                  <a:txBody>
                    <a:bodyPr/>
                    <a:lstStyle/>
                    <a:p>
                      <a:r>
                        <a:rPr lang="en-US" dirty="0" smtClean="0"/>
                        <a:t>Byte</a:t>
                      </a:r>
                      <a:endParaRPr lang="en-US" dirty="0"/>
                    </a:p>
                  </a:txBody>
                  <a:tcPr/>
                </a:tc>
                <a:tc>
                  <a:txBody>
                    <a:bodyPr/>
                    <a:lstStyle/>
                    <a:p>
                      <a:r>
                        <a:rPr lang="en-US" dirty="0" smtClean="0"/>
                        <a:t>8</a:t>
                      </a:r>
                      <a:endParaRPr lang="en-US" dirty="0"/>
                    </a:p>
                  </a:txBody>
                  <a:tcPr/>
                </a:tc>
                <a:tc>
                  <a:txBody>
                    <a:bodyPr/>
                    <a:lstStyle/>
                    <a:p>
                      <a:r>
                        <a:rPr lang="en-US" dirty="0" smtClean="0"/>
                        <a:t>0 to 255</a:t>
                      </a:r>
                      <a:endParaRPr lang="en-US" dirty="0"/>
                    </a:p>
                  </a:txBody>
                  <a:tcPr/>
                </a:tc>
              </a:tr>
              <a:tr h="370840">
                <a:tc>
                  <a:txBody>
                    <a:bodyPr/>
                    <a:lstStyle/>
                    <a:p>
                      <a:r>
                        <a:rPr lang="en-US" dirty="0" smtClean="0"/>
                        <a:t>Word	</a:t>
                      </a:r>
                      <a:endParaRPr lang="en-US" dirty="0"/>
                    </a:p>
                  </a:txBody>
                  <a:tcPr/>
                </a:tc>
                <a:tc>
                  <a:txBody>
                    <a:bodyPr/>
                    <a:lstStyle/>
                    <a:p>
                      <a:r>
                        <a:rPr lang="en-US" dirty="0" smtClean="0"/>
                        <a:t>16</a:t>
                      </a:r>
                      <a:endParaRPr lang="en-US" dirty="0"/>
                    </a:p>
                  </a:txBody>
                  <a:tcPr/>
                </a:tc>
                <a:tc>
                  <a:txBody>
                    <a:bodyPr/>
                    <a:lstStyle/>
                    <a:p>
                      <a:r>
                        <a:rPr lang="en-US" dirty="0" smtClean="0"/>
                        <a:t>0 to 65535</a:t>
                      </a:r>
                      <a:endParaRPr lang="en-US" dirty="0"/>
                    </a:p>
                  </a:txBody>
                  <a:tcPr/>
                </a:tc>
              </a:tr>
              <a:tr h="370840">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
        <p:nvSpPr>
          <p:cNvPr id="5" name="Rectangle 4"/>
          <p:cNvSpPr/>
          <p:nvPr/>
        </p:nvSpPr>
        <p:spPr>
          <a:xfrm>
            <a:off x="1143000" y="1143000"/>
            <a:ext cx="3308342" cy="523220"/>
          </a:xfrm>
          <a:prstGeom prst="rect">
            <a:avLst/>
          </a:prstGeom>
        </p:spPr>
        <p:txBody>
          <a:bodyPr wrap="none">
            <a:spAutoFit/>
          </a:bodyPr>
          <a:lstStyle/>
          <a:p>
            <a:r>
              <a:rPr lang="en-US" sz="2800" b="1" u="sng" dirty="0" smtClean="0"/>
              <a:t>Variable Declaration:</a:t>
            </a:r>
          </a:p>
        </p:txBody>
      </p:sp>
      <p:sp>
        <p:nvSpPr>
          <p:cNvPr id="6" name="Rectangle 5"/>
          <p:cNvSpPr/>
          <p:nvPr/>
        </p:nvSpPr>
        <p:spPr>
          <a:xfrm>
            <a:off x="1219200" y="1752600"/>
            <a:ext cx="5638800" cy="1569660"/>
          </a:xfrm>
          <a:prstGeom prst="rect">
            <a:avLst/>
          </a:prstGeom>
        </p:spPr>
        <p:txBody>
          <a:bodyPr wrap="square">
            <a:spAutoFit/>
          </a:bodyPr>
          <a:lstStyle/>
          <a:p>
            <a:r>
              <a:rPr lang="en-US" sz="2400" dirty="0" smtClean="0"/>
              <a:t>BASIC Stamp has four different types of variables, and each can store a different range of numbers as shown in the table below:</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Variables in PBASIC Programming</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 Variable allocation lines generally should go at the beginning of your program.</a:t>
            </a:r>
          </a:p>
          <a:p>
            <a:pPr>
              <a:buFont typeface="Wingdings" pitchFamily="2" charset="2"/>
              <a:buChar char="Ø"/>
            </a:pPr>
            <a:r>
              <a:rPr lang="en-US" dirty="0" smtClean="0"/>
              <a:t>The </a:t>
            </a:r>
            <a:r>
              <a:rPr lang="en-US" b="1" dirty="0" smtClean="0"/>
              <a:t>syntax</a:t>
            </a:r>
            <a:r>
              <a:rPr lang="en-US" dirty="0" smtClean="0"/>
              <a:t> for variable declaration is as follows:</a:t>
            </a:r>
          </a:p>
          <a:p>
            <a:pPr>
              <a:buNone/>
            </a:pPr>
            <a:r>
              <a:rPr lang="en-US" dirty="0" smtClean="0"/>
              <a:t>			Name    VAR     VarType</a:t>
            </a:r>
          </a:p>
          <a:p>
            <a:pPr>
              <a:buNone/>
            </a:pPr>
            <a:r>
              <a:rPr lang="en-US" b="1" dirty="0" smtClean="0">
                <a:solidFill>
                  <a:srgbClr val="0070C0"/>
                </a:solidFill>
              </a:rPr>
              <a:t>Example     counter  VAR    Byte</a:t>
            </a:r>
          </a:p>
          <a:p>
            <a:pPr>
              <a:buFont typeface="Wingdings" pitchFamily="2" charset="2"/>
              <a:buChar char="Ø"/>
            </a:pPr>
            <a:endParaRPr lang="en-US" dirty="0" smtClean="0"/>
          </a:p>
          <a:p>
            <a:pPr>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Indicator Lights</a:t>
            </a:r>
            <a:r>
              <a:rPr lang="en-US" dirty="0" smtClean="0"/>
              <a:t/>
            </a:r>
            <a:br>
              <a:rPr lang="en-US" dirty="0" smtClean="0"/>
            </a:br>
            <a:endParaRPr lang="en-US" dirty="0"/>
          </a:p>
        </p:txBody>
      </p:sp>
      <p:pic>
        <p:nvPicPr>
          <p:cNvPr id="6" name="Content Placeholder 5" descr="indicator_group.jpg"/>
          <p:cNvPicPr>
            <a:picLocks noGrp="1" noChangeAspect="1"/>
          </p:cNvPicPr>
          <p:nvPr>
            <p:ph sz="half" idx="1"/>
          </p:nvPr>
        </p:nvPicPr>
        <p:blipFill>
          <a:blip r:embed="rId2"/>
          <a:stretch>
            <a:fillRect/>
          </a:stretch>
        </p:blipFill>
        <p:spPr>
          <a:xfrm>
            <a:off x="718820" y="2075021"/>
            <a:ext cx="3515360" cy="3576320"/>
          </a:xfrm>
        </p:spPr>
      </p:pic>
      <p:pic>
        <p:nvPicPr>
          <p:cNvPr id="7" name="Content Placeholder 6" descr="washing machine.bmp"/>
          <p:cNvPicPr>
            <a:picLocks noGrp="1" noChangeAspect="1"/>
          </p:cNvPicPr>
          <p:nvPr>
            <p:ph sz="half" idx="2"/>
          </p:nvPr>
        </p:nvPicPr>
        <p:blipFill>
          <a:blip r:embed="rId3"/>
          <a:stretch>
            <a:fillRect/>
          </a:stretch>
        </p:blipFill>
        <p:spPr>
          <a:xfrm>
            <a:off x="4800601" y="1326633"/>
            <a:ext cx="3581400" cy="4866033"/>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for choosing Variable names.</a:t>
            </a:r>
            <a:endParaRPr lang="en-US" dirty="0"/>
          </a:p>
        </p:txBody>
      </p:sp>
      <p:sp>
        <p:nvSpPr>
          <p:cNvPr id="3" name="Content Placeholder 2"/>
          <p:cNvSpPr>
            <a:spLocks noGrp="1"/>
          </p:cNvSpPr>
          <p:nvPr>
            <p:ph idx="1"/>
          </p:nvPr>
        </p:nvSpPr>
        <p:spPr/>
        <p:txBody>
          <a:bodyPr>
            <a:normAutofit fontScale="70000" lnSpcReduction="20000"/>
          </a:bodyPr>
          <a:lstStyle/>
          <a:p>
            <a:pPr marL="514350" lvl="0" indent="-514350">
              <a:buFont typeface="Wingdings" pitchFamily="2" charset="2"/>
              <a:buChar char="ü"/>
            </a:pPr>
            <a:r>
              <a:rPr lang="en-US" dirty="0" smtClean="0"/>
              <a:t>PBASIC keywords or labels cannot be used as variable names. ( </a:t>
            </a:r>
            <a:r>
              <a:rPr lang="en-US" dirty="0" err="1" smtClean="0"/>
              <a:t>e.g</a:t>
            </a:r>
            <a:r>
              <a:rPr lang="en-US" dirty="0" smtClean="0"/>
              <a:t>  DEBUG, DO , LOOP, PAUSE , HIGH, LOW – NOT TO BE USED )</a:t>
            </a:r>
          </a:p>
          <a:p>
            <a:pPr marL="514350" indent="-514350">
              <a:buFont typeface="Wingdings" pitchFamily="2" charset="2"/>
              <a:buChar char="ü"/>
            </a:pPr>
            <a:r>
              <a:rPr lang="en-US" dirty="0" smtClean="0"/>
              <a:t>can be up to 32 characters long.</a:t>
            </a:r>
          </a:p>
          <a:p>
            <a:pPr marL="514350" indent="-514350">
              <a:buFont typeface="Wingdings" pitchFamily="2" charset="2"/>
              <a:buChar char="ü"/>
            </a:pPr>
            <a:r>
              <a:rPr lang="en-US" dirty="0" smtClean="0"/>
              <a:t>must start with a letter, and can contain a mixture of letters, numbers, and underscore (_) characters.</a:t>
            </a:r>
          </a:p>
          <a:p>
            <a:pPr marL="514350" lvl="0" indent="-514350">
              <a:buFont typeface="Wingdings" pitchFamily="2" charset="2"/>
              <a:buChar char="ü"/>
            </a:pPr>
            <a:r>
              <a:rPr lang="en-US" dirty="0" smtClean="0"/>
              <a:t>PBASIC does not distinguish between upper and lower case.</a:t>
            </a:r>
          </a:p>
          <a:p>
            <a:pPr marL="514350" indent="-514350">
              <a:buFont typeface="Wingdings" pitchFamily="2" charset="2"/>
              <a:buChar char="ü"/>
            </a:pPr>
            <a:r>
              <a:rPr lang="en-US" dirty="0" smtClean="0"/>
              <a:t>Select the smallest size of a VarType which can store the largest expected value of the variable. </a:t>
            </a:r>
          </a:p>
          <a:p>
            <a:pPr marL="514350" indent="-514350">
              <a:buNone/>
            </a:pPr>
            <a:r>
              <a:rPr lang="en-US" dirty="0" smtClean="0"/>
              <a:t>         For example, if you need a VAR to hold the ON/OFF status (1/0) of switch, use a Bit. If you need a counter for a “FOR...NEXT” loop that counts from 1 to 100, use a Byte, and so on.</a:t>
            </a:r>
          </a:p>
          <a:p>
            <a:pPr marL="514350" lvl="0" indent="-514350">
              <a:buFont typeface="Wingdings" pitchFamily="2" charset="2"/>
              <a:buChar char="ü"/>
            </a:pPr>
            <a:r>
              <a:rPr lang="en-US" dirty="0" smtClean="0"/>
              <a:t>The name cannot contain a space.</a:t>
            </a:r>
          </a:p>
          <a:p>
            <a:pPr marL="514350" indent="-514350">
              <a:buFont typeface="Wingdings" pitchFamily="2" charset="2"/>
              <a:buChar char="ü"/>
            </a:pP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LAB ACTIVITY 2 PART 3 </a:t>
            </a:r>
            <a:br>
              <a:rPr lang="en-US" dirty="0" smtClean="0"/>
            </a:br>
            <a:r>
              <a:rPr lang="en-US" dirty="0" smtClean="0"/>
              <a:t>TO COUNT NO.OF TIMES</a:t>
            </a:r>
            <a:endParaRPr lang="en-US" dirty="0"/>
          </a:p>
        </p:txBody>
      </p:sp>
      <p:sp>
        <p:nvSpPr>
          <p:cNvPr id="3" name="Content Placeholder 2"/>
          <p:cNvSpPr>
            <a:spLocks noGrp="1"/>
          </p:cNvSpPr>
          <p:nvPr>
            <p:ph idx="1"/>
          </p:nvPr>
        </p:nvSpPr>
        <p:spPr/>
        <p:txBody>
          <a:bodyPr/>
          <a:lstStyle/>
          <a:p>
            <a:r>
              <a:rPr lang="en-US" dirty="0" smtClean="0"/>
              <a:t>Here we use  FOR …. NEXT LOOP</a:t>
            </a:r>
            <a:endParaRPr lang="en-US" b="1" u="sng" dirty="0" smtClean="0"/>
          </a:p>
          <a:p>
            <a:r>
              <a:rPr lang="en-US" b="1" u="sng" dirty="0" smtClean="0"/>
              <a:t>STEPS: </a:t>
            </a:r>
          </a:p>
          <a:p>
            <a:pPr lvl="2">
              <a:buFont typeface="Wingdings" pitchFamily="2" charset="2"/>
              <a:buChar char="Ø"/>
            </a:pPr>
            <a:r>
              <a:rPr lang="en-US" b="1" u="sng" dirty="0" smtClean="0"/>
              <a:t> </a:t>
            </a:r>
            <a:r>
              <a:rPr lang="en-US" dirty="0" smtClean="0"/>
              <a:t>First introduce a variable named counter to control the number of times the LED blinks .</a:t>
            </a:r>
          </a:p>
          <a:p>
            <a:pPr lvl="2">
              <a:buFont typeface="Wingdings" pitchFamily="2" charset="2"/>
              <a:buChar char="Ø"/>
            </a:pPr>
            <a:r>
              <a:rPr lang="en-US" dirty="0" smtClean="0"/>
              <a:t> Modify the previous program, instead of DO – LOOP use  FOR ….. NEXT LOOP command.</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PBASIC PROGRAMMING</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577035" y="1447801"/>
            <a:ext cx="7042966" cy="51478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PBASIC PROGRAMMING</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762000" y="1375411"/>
            <a:ext cx="7086600" cy="484460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Input - Pushbuttons</a:t>
            </a:r>
            <a:endParaRPr lang="en-US" dirty="0"/>
          </a:p>
        </p:txBody>
      </p:sp>
      <p:sp>
        <p:nvSpPr>
          <p:cNvPr id="3" name="Content Placeholder 2"/>
          <p:cNvSpPr>
            <a:spLocks noGrp="1"/>
          </p:cNvSpPr>
          <p:nvPr>
            <p:ph idx="1"/>
          </p:nvPr>
        </p:nvSpPr>
        <p:spPr/>
        <p:txBody>
          <a:bodyPr/>
          <a:lstStyle/>
          <a:p>
            <a:r>
              <a:rPr lang="en-US" dirty="0" smtClean="0"/>
              <a:t>Name some devices which use input pushbuttons.</a:t>
            </a:r>
          </a:p>
          <a:p>
            <a:endParaRPr lang="en-US" dirty="0" smtClean="0"/>
          </a:p>
          <a:p>
            <a:r>
              <a:rPr lang="en-US" dirty="0" smtClean="0"/>
              <a:t>Calculators</a:t>
            </a:r>
          </a:p>
          <a:p>
            <a:r>
              <a:rPr lang="en-US" dirty="0" smtClean="0"/>
              <a:t>Microwave oven</a:t>
            </a:r>
          </a:p>
          <a:p>
            <a:r>
              <a:rPr lang="en-US" dirty="0" smtClean="0"/>
              <a:t>Mouse</a:t>
            </a:r>
          </a:p>
          <a:p>
            <a:r>
              <a:rPr lang="en-US" dirty="0" smtClean="0"/>
              <a:t>computer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
            </a:r>
            <a:br>
              <a:rPr lang="en-US" b="1" u="sng" dirty="0" smtClean="0"/>
            </a:br>
            <a:r>
              <a:rPr lang="en-US" b="1" u="sng" dirty="0" smtClean="0"/>
              <a:t>NO (NORMALLY OPEN ) PUSHBUTTON AND SCHEMATIC SYMBOL</a:t>
            </a:r>
            <a:br>
              <a:rPr lang="en-US" b="1" u="sng" dirty="0" smtClean="0"/>
            </a:br>
            <a:endParaRPr lang="en-US" dirty="0"/>
          </a:p>
        </p:txBody>
      </p:sp>
      <p:sp>
        <p:nvSpPr>
          <p:cNvPr id="3" name="Content Placeholder 2"/>
          <p:cNvSpPr>
            <a:spLocks noGrp="1"/>
          </p:cNvSpPr>
          <p:nvPr>
            <p:ph idx="1"/>
          </p:nvPr>
        </p:nvSpPr>
        <p:spPr/>
        <p:txBody>
          <a:bodyPr/>
          <a:lstStyle/>
          <a:p>
            <a:r>
              <a:rPr lang="en-US" sz="2400" dirty="0" smtClean="0"/>
              <a:t>In each device, there is a microcontroller scanning the pushbuttons and waiting for the circuit to change.</a:t>
            </a:r>
          </a:p>
          <a:p>
            <a:r>
              <a:rPr lang="en-US" sz="2400" dirty="0" smtClean="0"/>
              <a:t> When the circuit changes, the microcontroller detects the change and takes action.</a:t>
            </a:r>
          </a:p>
          <a:p>
            <a:endParaRPr lang="en-US" dirty="0"/>
          </a:p>
        </p:txBody>
      </p:sp>
      <p:pic>
        <p:nvPicPr>
          <p:cNvPr id="1027" name="Picture 3"/>
          <p:cNvPicPr>
            <a:picLocks noChangeAspect="1" noChangeArrowheads="1"/>
          </p:cNvPicPr>
          <p:nvPr/>
        </p:nvPicPr>
        <p:blipFill>
          <a:blip r:embed="rId2"/>
          <a:srcRect/>
          <a:stretch>
            <a:fillRect/>
          </a:stretch>
        </p:blipFill>
        <p:spPr bwMode="auto">
          <a:xfrm>
            <a:off x="2286000" y="3505200"/>
            <a:ext cx="3619500" cy="272669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Two of the pushbutton’s pins are connected to each terminal. This means that connecting a wire of part lead to pin 1 of the pushbutton is the same as connecting it to pin 4. </a:t>
            </a:r>
          </a:p>
          <a:p>
            <a:r>
              <a:rPr lang="en-US" dirty="0" smtClean="0"/>
              <a:t>The same rule applies with pins 2 and 3. The reason the pushbutton does not have just two pins is because it needs stability. </a:t>
            </a:r>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Pushbutton Operation</a:t>
            </a:r>
            <a:r>
              <a:rPr lang="en-US" dirty="0" smtClean="0"/>
              <a:t/>
            </a:r>
            <a:br>
              <a:rPr lang="en-US" dirty="0" smtClean="0"/>
            </a:br>
            <a:endParaRPr lang="en-US" dirty="0"/>
          </a:p>
        </p:txBody>
      </p:sp>
      <p:sp>
        <p:nvSpPr>
          <p:cNvPr id="3" name="Content Placeholder 2"/>
          <p:cNvSpPr>
            <a:spLocks noGrp="1"/>
          </p:cNvSpPr>
          <p:nvPr>
            <p:ph sz="half" idx="1"/>
          </p:nvPr>
        </p:nvSpPr>
        <p:spPr/>
        <p:txBody>
          <a:bodyPr>
            <a:normAutofit fontScale="85000" lnSpcReduction="10000"/>
          </a:bodyPr>
          <a:lstStyle/>
          <a:p>
            <a:r>
              <a:rPr lang="en-US" dirty="0" smtClean="0"/>
              <a:t>The following Figures illustrate the operation of the PB. </a:t>
            </a:r>
          </a:p>
          <a:p>
            <a:r>
              <a:rPr lang="en-US" dirty="0" smtClean="0"/>
              <a:t>When the PB is not pressed, there is no connection between the 1,4 and 2,3 terminals(open circuit state). </a:t>
            </a:r>
          </a:p>
          <a:p>
            <a:r>
              <a:rPr lang="en-US" dirty="0" smtClean="0"/>
              <a:t>When the button is pressed, the gap between the 1,4 and 2,3 terminals is bridged by a conductive metal (closed circuit state).</a:t>
            </a:r>
            <a:endParaRPr lang="en-US" dirty="0"/>
          </a:p>
        </p:txBody>
      </p:sp>
      <p:pic>
        <p:nvPicPr>
          <p:cNvPr id="2050" name="Picture 2"/>
          <p:cNvPicPr>
            <a:picLocks noGrp="1" noChangeAspect="1" noChangeArrowheads="1"/>
          </p:cNvPicPr>
          <p:nvPr>
            <p:ph sz="half" idx="2"/>
          </p:nvPr>
        </p:nvPicPr>
        <p:blipFill>
          <a:blip r:embed="rId2"/>
          <a:srcRect/>
          <a:stretch>
            <a:fillRect/>
          </a:stretch>
        </p:blipFill>
        <p:spPr bwMode="auto">
          <a:xfrm>
            <a:off x="6096000" y="1828800"/>
            <a:ext cx="1219200" cy="2076450"/>
          </a:xfrm>
          <a:prstGeom prst="rect">
            <a:avLst/>
          </a:prstGeom>
          <a:noFill/>
          <a:ln w="9525">
            <a:noFill/>
            <a:miter lim="800000"/>
            <a:headEnd/>
            <a:tailEnd/>
          </a:ln>
          <a:effectLst/>
        </p:spPr>
      </p:pic>
      <p:sp>
        <p:nvSpPr>
          <p:cNvPr id="6" name="TextBox 5"/>
          <p:cNvSpPr txBox="1"/>
          <p:nvPr/>
        </p:nvSpPr>
        <p:spPr>
          <a:xfrm>
            <a:off x="7620000" y="3276600"/>
            <a:ext cx="1295400" cy="646331"/>
          </a:xfrm>
          <a:prstGeom prst="rect">
            <a:avLst/>
          </a:prstGeom>
          <a:noFill/>
        </p:spPr>
        <p:txBody>
          <a:bodyPr wrap="square" rtlCol="0">
            <a:spAutoFit/>
          </a:bodyPr>
          <a:lstStyle/>
          <a:p>
            <a:r>
              <a:rPr lang="en-US" dirty="0" smtClean="0"/>
              <a:t>NOT PRESSED</a:t>
            </a:r>
            <a:endParaRPr lang="en-US" dirty="0"/>
          </a:p>
        </p:txBody>
      </p:sp>
      <p:sp>
        <p:nvSpPr>
          <p:cNvPr id="7" name="Right Arrow 6"/>
          <p:cNvSpPr/>
          <p:nvPr/>
        </p:nvSpPr>
        <p:spPr>
          <a:xfrm>
            <a:off x="4419600" y="3429000"/>
            <a:ext cx="11430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1" name="Picture 3"/>
          <p:cNvPicPr>
            <a:picLocks noChangeAspect="1" noChangeArrowheads="1"/>
          </p:cNvPicPr>
          <p:nvPr/>
        </p:nvPicPr>
        <p:blipFill>
          <a:blip r:embed="rId3"/>
          <a:srcRect/>
          <a:stretch>
            <a:fillRect/>
          </a:stretch>
        </p:blipFill>
        <p:spPr bwMode="auto">
          <a:xfrm>
            <a:off x="6096000" y="4267200"/>
            <a:ext cx="1285875" cy="2200275"/>
          </a:xfrm>
          <a:prstGeom prst="rect">
            <a:avLst/>
          </a:prstGeom>
          <a:noFill/>
          <a:ln w="9525">
            <a:noFill/>
            <a:miter lim="800000"/>
            <a:headEnd/>
            <a:tailEnd/>
          </a:ln>
          <a:effectLst/>
        </p:spPr>
      </p:pic>
      <p:sp>
        <p:nvSpPr>
          <p:cNvPr id="9" name="Right Arrow 8"/>
          <p:cNvSpPr/>
          <p:nvPr/>
        </p:nvSpPr>
        <p:spPr>
          <a:xfrm>
            <a:off x="4572000" y="5334000"/>
            <a:ext cx="10668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772400" y="5181600"/>
            <a:ext cx="1143000" cy="646331"/>
          </a:xfrm>
          <a:prstGeom prst="rect">
            <a:avLst/>
          </a:prstGeom>
          <a:noFill/>
        </p:spPr>
        <p:txBody>
          <a:bodyPr wrap="square" rtlCol="0">
            <a:spAutoFit/>
          </a:bodyPr>
          <a:lstStyle/>
          <a:p>
            <a:r>
              <a:rPr lang="en-US" dirty="0" smtClean="0"/>
              <a:t>PRESSED</a:t>
            </a:r>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Lab Activity 3</a:t>
            </a:r>
            <a:endParaRPr lang="en-US" dirty="0"/>
          </a:p>
        </p:txBody>
      </p:sp>
      <p:sp>
        <p:nvSpPr>
          <p:cNvPr id="3" name="Content Placeholder 2"/>
          <p:cNvSpPr>
            <a:spLocks noGrp="1"/>
          </p:cNvSpPr>
          <p:nvPr>
            <p:ph idx="1"/>
          </p:nvPr>
        </p:nvSpPr>
        <p:spPr/>
        <p:txBody>
          <a:bodyPr>
            <a:normAutofit lnSpcReduction="10000"/>
          </a:bodyPr>
          <a:lstStyle/>
          <a:p>
            <a:r>
              <a:rPr lang="en-US" b="1" dirty="0" smtClean="0"/>
              <a:t>Objective: </a:t>
            </a:r>
            <a:r>
              <a:rPr lang="en-US" dirty="0" smtClean="0"/>
              <a:t> To build and test a pushbutton circuit.</a:t>
            </a:r>
          </a:p>
          <a:p>
            <a:r>
              <a:rPr lang="en-US" b="1" dirty="0" smtClean="0"/>
              <a:t>Background: </a:t>
            </a:r>
            <a:r>
              <a:rPr lang="en-US" dirty="0" smtClean="0"/>
              <a:t> Initially, you will conduct a manual test for the pushbutton. </a:t>
            </a:r>
          </a:p>
          <a:p>
            <a:r>
              <a:rPr lang="en-US" dirty="0" smtClean="0"/>
              <a:t>The pushbutton circuit will be connected to the BASIC Stamp in the second test.  </a:t>
            </a:r>
          </a:p>
          <a:p>
            <a:r>
              <a:rPr lang="en-US" dirty="0" smtClean="0"/>
              <a:t>BASIC Stamp program will monitor the status of the PB (ON/OFF) and display its value as 1 or 0.</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smtClean="0"/>
              <a:t>Part #1: Manual Test</a:t>
            </a:r>
            <a:r>
              <a:rPr lang="en-US" dirty="0" smtClean="0"/>
              <a:t/>
            </a:r>
            <a:br>
              <a:rPr lang="en-US" dirty="0" smtClean="0"/>
            </a:br>
            <a:endParaRPr lang="en-US" dirty="0"/>
          </a:p>
        </p:txBody>
      </p:sp>
      <p:pic>
        <p:nvPicPr>
          <p:cNvPr id="1026" name="Picture 2"/>
          <p:cNvPicPr>
            <a:picLocks noGrp="1" noChangeAspect="1" noChangeArrowheads="1"/>
          </p:cNvPicPr>
          <p:nvPr>
            <p:ph sz="half" idx="1"/>
          </p:nvPr>
        </p:nvPicPr>
        <p:blipFill>
          <a:blip r:embed="rId2"/>
          <a:stretch>
            <a:fillRect/>
          </a:stretch>
        </p:blipFill>
        <p:spPr bwMode="auto">
          <a:xfrm>
            <a:off x="914400" y="2286000"/>
            <a:ext cx="2371725" cy="2647950"/>
          </a:xfrm>
          <a:prstGeom prst="rect">
            <a:avLst/>
          </a:prstGeom>
          <a:noFill/>
          <a:ln w="9525">
            <a:noFill/>
            <a:miter lim="800000"/>
            <a:headEnd/>
            <a:tailEnd/>
          </a:ln>
          <a:effectLst/>
        </p:spPr>
      </p:pic>
      <p:sp>
        <p:nvSpPr>
          <p:cNvPr id="6" name="Content Placeholder 5"/>
          <p:cNvSpPr>
            <a:spLocks noGrp="1"/>
          </p:cNvSpPr>
          <p:nvPr>
            <p:ph sz="half" idx="2"/>
          </p:nvPr>
        </p:nvSpPr>
        <p:spPr/>
        <p:txBody>
          <a:bodyPr>
            <a:normAutofit fontScale="85000" lnSpcReduction="20000"/>
          </a:bodyPr>
          <a:lstStyle/>
          <a:p>
            <a:pPr lvl="0"/>
            <a:r>
              <a:rPr lang="en-US" dirty="0" smtClean="0"/>
              <a:t>Build the circuit shown in figure </a:t>
            </a:r>
          </a:p>
          <a:p>
            <a:pPr lvl="0"/>
            <a:r>
              <a:rPr lang="en-US" dirty="0" smtClean="0"/>
              <a:t>Verify that the LED in your test circuit is OFF.</a:t>
            </a:r>
          </a:p>
          <a:p>
            <a:pPr lvl="0"/>
            <a:r>
              <a:rPr lang="en-US" dirty="0" smtClean="0"/>
              <a:t>Press the pushbutton, and check the LED status. When the pushbutton is pressed, the LED must turn ON.</a:t>
            </a:r>
          </a:p>
          <a:p>
            <a:r>
              <a:rPr lang="en-US" dirty="0" smtClean="0"/>
              <a:t>Press and hold the pushbutton, and verify that the LED emits light while you are holding the pushbutton down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Uses Of Indicator lights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Indicator lights tells us that what process is going on in  a particular machine and we also note that the device  is  running properly or needs some attention!</a:t>
            </a:r>
          </a:p>
          <a:p>
            <a:r>
              <a:rPr lang="en-US" dirty="0" smtClean="0"/>
              <a:t>A few examples of devices with indicator lights include car stereos, televisions, VCRs, disk drives, and alarm system control panels.</a:t>
            </a:r>
          </a:p>
          <a:p>
            <a:r>
              <a:rPr lang="en-US" dirty="0" smtClean="0"/>
              <a:t>Turning an indicator light ON or OFF is a simple matter of connecting and disconnecting it from a power source. </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05800" cy="1646238"/>
          </a:xfrm>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Part #2: Pushbutton Circuit with BASIC Stamp</a:t>
            </a:r>
            <a:r>
              <a:rPr lang="en-US" dirty="0" smtClean="0"/>
              <a:t/>
            </a:r>
            <a:br>
              <a:rPr lang="en-US" dirty="0" smtClean="0"/>
            </a:b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914400" y="2286941"/>
            <a:ext cx="3124200" cy="3047059"/>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5083629" y="2286000"/>
            <a:ext cx="3020785" cy="2819400"/>
          </a:xfrm>
          <a:prstGeom prst="rect">
            <a:avLst/>
          </a:prstGeom>
          <a:noFill/>
          <a:ln w="9525">
            <a:noFill/>
            <a:miter lim="800000"/>
            <a:headEnd/>
            <a:tailEnd/>
          </a:ln>
          <a:effectLst/>
        </p:spPr>
      </p:pic>
      <p:sp>
        <p:nvSpPr>
          <p:cNvPr id="5" name="TextBox 4"/>
          <p:cNvSpPr txBox="1"/>
          <p:nvPr/>
        </p:nvSpPr>
        <p:spPr>
          <a:xfrm>
            <a:off x="5257800" y="5943600"/>
            <a:ext cx="2667000" cy="369332"/>
          </a:xfrm>
          <a:prstGeom prst="rect">
            <a:avLst/>
          </a:prstGeom>
          <a:noFill/>
        </p:spPr>
        <p:txBody>
          <a:bodyPr wrap="square" rtlCol="0">
            <a:spAutoFit/>
          </a:bodyPr>
          <a:lstStyle/>
          <a:p>
            <a:r>
              <a:rPr lang="en-US" dirty="0" smtClean="0"/>
              <a:t>Schematic diagram</a:t>
            </a:r>
            <a:endParaRPr lang="en-US" dirty="0"/>
          </a:p>
        </p:txBody>
      </p:sp>
      <p:sp>
        <p:nvSpPr>
          <p:cNvPr id="6" name="TextBox 5"/>
          <p:cNvSpPr txBox="1"/>
          <p:nvPr/>
        </p:nvSpPr>
        <p:spPr>
          <a:xfrm>
            <a:off x="1371600" y="6019800"/>
            <a:ext cx="2286000" cy="369332"/>
          </a:xfrm>
          <a:prstGeom prst="rect">
            <a:avLst/>
          </a:prstGeom>
          <a:noFill/>
        </p:spPr>
        <p:txBody>
          <a:bodyPr wrap="square" rtlCol="0">
            <a:spAutoFit/>
          </a:bodyPr>
          <a:lstStyle/>
          <a:p>
            <a:r>
              <a:rPr lang="en-US" dirty="0" smtClean="0"/>
              <a:t>Circuit connection</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Refer to  the above figure, When the PB is pressed, P3 will be connected to </a:t>
            </a:r>
            <a:r>
              <a:rPr lang="en-US" dirty="0" err="1" smtClean="0"/>
              <a:t>Vdd</a:t>
            </a:r>
            <a:r>
              <a:rPr lang="en-US" dirty="0" smtClean="0"/>
              <a:t> via 220Ω resistor. </a:t>
            </a:r>
          </a:p>
          <a:p>
            <a:r>
              <a:rPr lang="en-US" dirty="0" smtClean="0"/>
              <a:t>The BS2 will detect the state of P3 as High and set its value to 1.</a:t>
            </a:r>
          </a:p>
          <a:p>
            <a:r>
              <a:rPr lang="en-US" dirty="0" smtClean="0"/>
              <a:t> When the PB is not pressed, the I/O P3 is pulled down to </a:t>
            </a:r>
            <a:r>
              <a:rPr lang="en-US" dirty="0" err="1" smtClean="0"/>
              <a:t>Vss</a:t>
            </a:r>
            <a:r>
              <a:rPr lang="en-US" dirty="0" smtClean="0"/>
              <a:t> via 220Ω and 10kΩ resistors. </a:t>
            </a:r>
          </a:p>
          <a:p>
            <a:r>
              <a:rPr lang="en-US" dirty="0" smtClean="0"/>
              <a:t>The BS2 will detect the state of P3 as Low and set its value to 0.</a:t>
            </a:r>
          </a:p>
          <a:p>
            <a:r>
              <a:rPr lang="en-US" dirty="0" smtClean="0"/>
              <a:t>The command that could be used to read the status of I/O pin is IN. The command syntax is </a:t>
            </a:r>
            <a:r>
              <a:rPr lang="en-US" b="1" dirty="0" err="1" smtClean="0"/>
              <a:t>IN</a:t>
            </a:r>
            <a:r>
              <a:rPr lang="en-US" dirty="0" err="1" smtClean="0"/>
              <a:t>pin</a:t>
            </a:r>
            <a:r>
              <a:rPr lang="en-US" dirty="0" smtClean="0"/>
              <a:t>, for example, the command IN3 will read the status of pin 3.</a:t>
            </a:r>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Procedure:</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smtClean="0"/>
              <a:t>Turn off the power to the BoE.</a:t>
            </a:r>
          </a:p>
          <a:p>
            <a:pPr lvl="0"/>
            <a:r>
              <a:rPr lang="en-US" dirty="0" smtClean="0"/>
              <a:t>Build the circuit shown in figure </a:t>
            </a:r>
          </a:p>
          <a:p>
            <a:r>
              <a:rPr lang="en-US" dirty="0" smtClean="0"/>
              <a:t>Switch ON the power to the BoE.</a:t>
            </a:r>
          </a:p>
          <a:p>
            <a:pPr lvl="0"/>
            <a:r>
              <a:rPr lang="en-US" dirty="0" smtClean="0"/>
              <a:t>Enter the following program code (ReadPushbuttonState.bs2):</a:t>
            </a:r>
          </a:p>
          <a:p>
            <a:r>
              <a:rPr lang="en-US" dirty="0" smtClean="0"/>
              <a:t>‘What’s a Microcontroller-ReadPushbuttonState.bs2</a:t>
            </a:r>
          </a:p>
          <a:p>
            <a:r>
              <a:rPr lang="en-US" dirty="0" smtClean="0"/>
              <a:t>‘{$STAMP BS2}</a:t>
            </a:r>
          </a:p>
          <a:p>
            <a:r>
              <a:rPr lang="en-US" dirty="0" smtClean="0"/>
              <a:t>‘{$PBASIC 2.5}</a:t>
            </a:r>
          </a:p>
          <a:p>
            <a:r>
              <a:rPr lang="en-US" dirty="0" smtClean="0"/>
              <a:t>DO</a:t>
            </a:r>
          </a:p>
          <a:p>
            <a:r>
              <a:rPr lang="en-US" dirty="0" smtClean="0"/>
              <a:t>DEBUG ? IN3</a:t>
            </a:r>
          </a:p>
          <a:p>
            <a:r>
              <a:rPr lang="en-US" dirty="0" smtClean="0"/>
              <a:t>PAUSE 250</a:t>
            </a:r>
          </a:p>
          <a:p>
            <a:r>
              <a:rPr lang="en-US" dirty="0" smtClean="0"/>
              <a:t>LOOP</a:t>
            </a:r>
          </a:p>
          <a:p>
            <a:r>
              <a:rPr lang="en-US" dirty="0" smtClean="0"/>
              <a:t>END</a:t>
            </a:r>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t>Run the program.</a:t>
            </a:r>
          </a:p>
          <a:p>
            <a:pPr lvl="0"/>
            <a:r>
              <a:rPr lang="en-US" dirty="0" smtClean="0"/>
              <a:t>Verify that the debug terminal displays the value 0 when the pushbutton is not pressed.</a:t>
            </a:r>
          </a:p>
          <a:p>
            <a:pPr lvl="0"/>
            <a:r>
              <a:rPr lang="en-US" dirty="0" smtClean="0"/>
              <a:t>Verify that the debug terminal displays the value 1 when the pushbutton is pressed and held.</a:t>
            </a:r>
          </a:p>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Observations:</a:t>
            </a:r>
            <a:endParaRPr lang="en-US" dirty="0" smtClean="0"/>
          </a:p>
          <a:p>
            <a:pPr lvl="0"/>
            <a:r>
              <a:rPr lang="en-US" dirty="0" smtClean="0"/>
              <a:t>When the PB is not pressed, the value displayed is.........0..............</a:t>
            </a:r>
          </a:p>
          <a:p>
            <a:pPr lvl="0"/>
            <a:r>
              <a:rPr lang="en-US" dirty="0" smtClean="0"/>
              <a:t>When the PB is pressed and held, the value displayed </a:t>
            </a:r>
            <a:r>
              <a:rPr lang="en-US" smtClean="0"/>
              <a:t>is......1.............</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Building an LED Circuit</a:t>
            </a:r>
            <a:endParaRPr lang="en-US" dirty="0"/>
          </a:p>
        </p:txBody>
      </p:sp>
      <p:sp>
        <p:nvSpPr>
          <p:cNvPr id="3" name="Content Placeholder 2"/>
          <p:cNvSpPr>
            <a:spLocks noGrp="1"/>
          </p:cNvSpPr>
          <p:nvPr>
            <p:ph idx="1"/>
          </p:nvPr>
        </p:nvSpPr>
        <p:spPr/>
        <p:txBody>
          <a:bodyPr/>
          <a:lstStyle/>
          <a:p>
            <a:r>
              <a:rPr lang="en-US" dirty="0" smtClean="0"/>
              <a:t>What is LED?</a:t>
            </a:r>
          </a:p>
          <a:p>
            <a:r>
              <a:rPr lang="en-US" dirty="0" smtClean="0"/>
              <a:t>It is a diode which will conduct in one direction.</a:t>
            </a:r>
          </a:p>
          <a:p>
            <a:r>
              <a:rPr lang="en-US" b="1" u="sng" dirty="0" smtClean="0">
                <a:solidFill>
                  <a:srgbClr val="FF0000"/>
                </a:solidFill>
              </a:rPr>
              <a:t>L</a:t>
            </a:r>
            <a:r>
              <a:rPr lang="en-US" dirty="0" smtClean="0"/>
              <a:t>IGHT </a:t>
            </a:r>
            <a:r>
              <a:rPr lang="en-US" b="1" u="sng" dirty="0" smtClean="0">
                <a:solidFill>
                  <a:srgbClr val="FF0000"/>
                </a:solidFill>
              </a:rPr>
              <a:t>E</a:t>
            </a:r>
            <a:r>
              <a:rPr lang="en-US" dirty="0" smtClean="0"/>
              <a:t>MITTING </a:t>
            </a:r>
            <a:r>
              <a:rPr lang="en-US" b="1" u="sng" dirty="0" smtClean="0">
                <a:solidFill>
                  <a:srgbClr val="FF0000"/>
                </a:solidFill>
              </a:rPr>
              <a:t>D</a:t>
            </a:r>
            <a:r>
              <a:rPr lang="en-US" dirty="0" smtClean="0"/>
              <a:t>IODE ( </a:t>
            </a:r>
            <a:r>
              <a:rPr lang="en-US" b="1" u="sng" dirty="0" smtClean="0">
                <a:solidFill>
                  <a:srgbClr val="FF0000"/>
                </a:solidFill>
              </a:rPr>
              <a:t>LED</a:t>
            </a:r>
            <a:r>
              <a:rPr lang="en-US" dirty="0" smtClean="0"/>
              <a:t> )</a:t>
            </a:r>
          </a:p>
          <a:p>
            <a:r>
              <a:rPr lang="en-US" dirty="0" smtClean="0"/>
              <a:t>It is available in red, green, yellow, blue and   bi color.</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LED</a:t>
            </a:r>
            <a:endParaRPr lang="en-US" dirty="0"/>
          </a:p>
        </p:txBody>
      </p:sp>
      <p:sp>
        <p:nvSpPr>
          <p:cNvPr id="3" name="Content Placeholder 2"/>
          <p:cNvSpPr>
            <a:spLocks noGrp="1"/>
          </p:cNvSpPr>
          <p:nvPr>
            <p:ph idx="1"/>
          </p:nvPr>
        </p:nvSpPr>
        <p:spPr/>
        <p:txBody>
          <a:bodyPr/>
          <a:lstStyle/>
          <a:p>
            <a:r>
              <a:rPr lang="en-US" b="1" dirty="0" smtClean="0"/>
              <a:t>Function</a:t>
            </a:r>
          </a:p>
          <a:p>
            <a:pPr>
              <a:buNone/>
            </a:pPr>
            <a:r>
              <a:rPr lang="en-US" dirty="0" smtClean="0"/>
              <a:t> LEDs emit light when an electric current passes through them.</a:t>
            </a:r>
          </a:p>
          <a:p>
            <a:pPr>
              <a:buNone/>
            </a:pPr>
            <a:endParaRPr lang="en-US" dirty="0" smtClean="0"/>
          </a:p>
          <a:p>
            <a:pPr>
              <a:buNone/>
            </a:pPr>
            <a:endParaRPr lang="en-US" dirty="0" smtClean="0"/>
          </a:p>
          <a:p>
            <a:pPr>
              <a:buNone/>
            </a:pPr>
            <a:r>
              <a:rPr lang="en-US" dirty="0" smtClean="0"/>
              <a:t>Circuit symbol :</a:t>
            </a:r>
          </a:p>
          <a:p>
            <a:pPr>
              <a:buNone/>
            </a:pPr>
            <a:endParaRPr lang="en-US" dirty="0" smtClean="0"/>
          </a:p>
          <a:p>
            <a:pPr>
              <a:buNone/>
            </a:pPr>
            <a:endParaRPr lang="en-US" dirty="0"/>
          </a:p>
        </p:txBody>
      </p:sp>
      <p:pic>
        <p:nvPicPr>
          <p:cNvPr id="4" name="Picture 3" descr="LED3.gif"/>
          <p:cNvPicPr>
            <a:picLocks noChangeAspect="1"/>
          </p:cNvPicPr>
          <p:nvPr/>
        </p:nvPicPr>
        <p:blipFill>
          <a:blip r:embed="rId2"/>
          <a:stretch>
            <a:fillRect/>
          </a:stretch>
        </p:blipFill>
        <p:spPr>
          <a:xfrm>
            <a:off x="3276600" y="3276599"/>
            <a:ext cx="4038600" cy="1109193"/>
          </a:xfrm>
          <a:prstGeom prst="rect">
            <a:avLst/>
          </a:prstGeom>
        </p:spPr>
      </p:pic>
      <p:pic>
        <p:nvPicPr>
          <p:cNvPr id="5" name="Picture 4" descr="LED 4.gif"/>
          <p:cNvPicPr>
            <a:picLocks noChangeAspect="1"/>
          </p:cNvPicPr>
          <p:nvPr/>
        </p:nvPicPr>
        <p:blipFill>
          <a:blip r:embed="rId3"/>
          <a:stretch>
            <a:fillRect/>
          </a:stretch>
        </p:blipFill>
        <p:spPr>
          <a:xfrm>
            <a:off x="1676400" y="5105400"/>
            <a:ext cx="4648200" cy="125143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LED CONNECTION</a:t>
            </a:r>
            <a:endParaRPr lang="en-US" dirty="0"/>
          </a:p>
        </p:txBody>
      </p:sp>
      <p:pic>
        <p:nvPicPr>
          <p:cNvPr id="4" name="Content Placeholder 3" descr="ledak.gif"/>
          <p:cNvPicPr>
            <a:picLocks noGrp="1" noChangeAspect="1"/>
          </p:cNvPicPr>
          <p:nvPr>
            <p:ph idx="1"/>
          </p:nvPr>
        </p:nvPicPr>
        <p:blipFill>
          <a:blip r:embed="rId2"/>
          <a:stretch>
            <a:fillRect/>
          </a:stretch>
        </p:blipFill>
        <p:spPr>
          <a:xfrm>
            <a:off x="1524000" y="2314575"/>
            <a:ext cx="5486400" cy="259624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Different </a:t>
            </a:r>
            <a:r>
              <a:rPr lang="en-US" dirty="0" err="1" smtClean="0"/>
              <a:t>colours</a:t>
            </a:r>
            <a:r>
              <a:rPr lang="en-US" dirty="0" smtClean="0"/>
              <a:t> of LED</a:t>
            </a:r>
            <a:endParaRPr lang="en-US" dirty="0"/>
          </a:p>
        </p:txBody>
      </p:sp>
      <p:pic>
        <p:nvPicPr>
          <p:cNvPr id="7" name="Content Placeholder 6" descr="LED2.gif"/>
          <p:cNvPicPr>
            <a:picLocks noGrp="1" noChangeAspect="1"/>
          </p:cNvPicPr>
          <p:nvPr>
            <p:ph sz="half" idx="1"/>
          </p:nvPr>
        </p:nvPicPr>
        <p:blipFill>
          <a:blip r:embed="rId2"/>
          <a:stretch>
            <a:fillRect/>
          </a:stretch>
        </p:blipFill>
        <p:spPr>
          <a:xfrm>
            <a:off x="4724400" y="1600200"/>
            <a:ext cx="3878687" cy="1873380"/>
          </a:xfrm>
        </p:spPr>
      </p:pic>
      <p:pic>
        <p:nvPicPr>
          <p:cNvPr id="8" name="Content Placeholder 7" descr="led1.jpg"/>
          <p:cNvPicPr>
            <a:picLocks noGrp="1" noChangeAspect="1"/>
          </p:cNvPicPr>
          <p:nvPr>
            <p:ph sz="half" idx="2"/>
          </p:nvPr>
        </p:nvPicPr>
        <p:blipFill>
          <a:blip r:embed="rId3"/>
          <a:stretch>
            <a:fillRect/>
          </a:stretch>
        </p:blipFill>
        <p:spPr>
          <a:xfrm>
            <a:off x="685800" y="3429000"/>
            <a:ext cx="3810000" cy="28575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1053</TotalTime>
  <Words>2376</Words>
  <Application>Microsoft Office PowerPoint</Application>
  <PresentationFormat>On-screen Show (4:3)</PresentationFormat>
  <Paragraphs>258</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MICROCONTROLLERS</vt:lpstr>
      <vt:lpstr>Module Objectives </vt:lpstr>
      <vt:lpstr>Introduction</vt:lpstr>
      <vt:lpstr>Indicator Lights </vt:lpstr>
      <vt:lpstr>Uses Of Indicator lights</vt:lpstr>
      <vt:lpstr>Building an LED Circuit</vt:lpstr>
      <vt:lpstr>LED</vt:lpstr>
      <vt:lpstr>LED CONNECTION</vt:lpstr>
      <vt:lpstr>Different colours of LED</vt:lpstr>
      <vt:lpstr>Circuit Components</vt:lpstr>
      <vt:lpstr>Resistor</vt:lpstr>
      <vt:lpstr>Resistor bands and circuit symbol</vt:lpstr>
      <vt:lpstr>Resistor color codes</vt:lpstr>
      <vt:lpstr>Resistor color codes.</vt:lpstr>
      <vt:lpstr>Slide 15</vt:lpstr>
      <vt:lpstr> </vt:lpstr>
      <vt:lpstr>Resistance color codes</vt:lpstr>
      <vt:lpstr>Prototyping Area</vt:lpstr>
      <vt:lpstr>Slide 19</vt:lpstr>
      <vt:lpstr>Lab Activity 1</vt:lpstr>
      <vt:lpstr>Task #1: LED Test Circuit without BASIC Stamp</vt:lpstr>
      <vt:lpstr>Procedure </vt:lpstr>
      <vt:lpstr>Task #2: LED Test Circuit with BASIC Stamp</vt:lpstr>
      <vt:lpstr>Slide 24</vt:lpstr>
      <vt:lpstr>How LEDOnOff.bs2 Works </vt:lpstr>
      <vt:lpstr>Slide 26</vt:lpstr>
      <vt:lpstr>Bi-Color LED Control</vt:lpstr>
      <vt:lpstr>Uses of bi colour LED</vt:lpstr>
      <vt:lpstr>Bi colour LED connection</vt:lpstr>
      <vt:lpstr>Lab Activity2</vt:lpstr>
      <vt:lpstr>Manual Bi-color LED Test</vt:lpstr>
      <vt:lpstr> Part #2: Controlling bi-color LED with BASIC Stamp </vt:lpstr>
      <vt:lpstr>Circuit diagram</vt:lpstr>
      <vt:lpstr>Slide 34</vt:lpstr>
      <vt:lpstr>Program for bi colour LED</vt:lpstr>
      <vt:lpstr>Counting and Repeating</vt:lpstr>
      <vt:lpstr>FOR …. NEXT LOOP</vt:lpstr>
      <vt:lpstr>PBASIC PROGRAMMING</vt:lpstr>
      <vt:lpstr>Using Variables in PBASIC Programming</vt:lpstr>
      <vt:lpstr>Rules for choosing Variable names.</vt:lpstr>
      <vt:lpstr>LAB ACTIVITY 2 PART 3  TO COUNT NO.OF TIMES</vt:lpstr>
      <vt:lpstr>PBASIC PROGRAMMING</vt:lpstr>
      <vt:lpstr>PBASIC PROGRAMMING</vt:lpstr>
      <vt:lpstr>Digital Input - Pushbuttons</vt:lpstr>
      <vt:lpstr> NO (NORMALLY OPEN ) PUSHBUTTON AND SCHEMATIC SYMBOL </vt:lpstr>
      <vt:lpstr>Slide 46</vt:lpstr>
      <vt:lpstr> Pushbutton Operation </vt:lpstr>
      <vt:lpstr>Lab Activity 3</vt:lpstr>
      <vt:lpstr>Part #1: Manual Test </vt:lpstr>
      <vt:lpstr>  Part #2: Pushbutton Circuit with BASIC Stamp </vt:lpstr>
      <vt:lpstr>Slide 51</vt:lpstr>
      <vt:lpstr>Procedure: </vt:lpstr>
      <vt:lpstr>Slide 53</vt:lpstr>
      <vt:lpstr>Slide 54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MICROCONTROLLERS</dc:title>
  <dc:creator/>
  <cp:lastModifiedBy>aruna.anand</cp:lastModifiedBy>
  <cp:revision>28</cp:revision>
  <dcterms:created xsi:type="dcterms:W3CDTF">2006-08-16T00:00:00Z</dcterms:created>
  <dcterms:modified xsi:type="dcterms:W3CDTF">2012-05-06T04:58:01Z</dcterms:modified>
</cp:coreProperties>
</file>